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drawings/drawing1.xml" ContentType="application/vnd.openxmlformats-officedocument.drawingml.chartshape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0" r:id="rId1"/>
  </p:sldMasterIdLst>
  <p:notesMasterIdLst>
    <p:notesMasterId r:id="rId77"/>
  </p:notesMasterIdLst>
  <p:sldIdLst>
    <p:sldId id="256" r:id="rId2"/>
    <p:sldId id="257" r:id="rId3"/>
    <p:sldId id="329" r:id="rId4"/>
    <p:sldId id="258" r:id="rId5"/>
    <p:sldId id="259" r:id="rId6"/>
    <p:sldId id="260" r:id="rId7"/>
    <p:sldId id="418" r:id="rId8"/>
    <p:sldId id="419" r:id="rId9"/>
    <p:sldId id="420" r:id="rId10"/>
    <p:sldId id="325" r:id="rId11"/>
    <p:sldId id="421" r:id="rId12"/>
    <p:sldId id="385" r:id="rId13"/>
    <p:sldId id="262" r:id="rId14"/>
    <p:sldId id="263" r:id="rId15"/>
    <p:sldId id="264" r:id="rId16"/>
    <p:sldId id="265" r:id="rId17"/>
    <p:sldId id="396" r:id="rId18"/>
    <p:sldId id="386" r:id="rId19"/>
    <p:sldId id="321" r:id="rId20"/>
    <p:sldId id="413" r:id="rId21"/>
    <p:sldId id="416" r:id="rId22"/>
    <p:sldId id="387" r:id="rId23"/>
    <p:sldId id="401" r:id="rId24"/>
    <p:sldId id="328" r:id="rId25"/>
    <p:sldId id="330" r:id="rId26"/>
    <p:sldId id="423" r:id="rId27"/>
    <p:sldId id="391" r:id="rId28"/>
    <p:sldId id="402" r:id="rId29"/>
    <p:sldId id="390" r:id="rId30"/>
    <p:sldId id="336" r:id="rId31"/>
    <p:sldId id="424" r:id="rId32"/>
    <p:sldId id="425" r:id="rId33"/>
    <p:sldId id="426" r:id="rId34"/>
    <p:sldId id="427" r:id="rId35"/>
    <p:sldId id="428" r:id="rId36"/>
    <p:sldId id="429" r:id="rId37"/>
    <p:sldId id="430" r:id="rId38"/>
    <p:sldId id="431" r:id="rId39"/>
    <p:sldId id="432" r:id="rId40"/>
    <p:sldId id="433" r:id="rId41"/>
    <p:sldId id="434" r:id="rId42"/>
    <p:sldId id="435" r:id="rId43"/>
    <p:sldId id="436" r:id="rId44"/>
    <p:sldId id="437" r:id="rId45"/>
    <p:sldId id="438" r:id="rId46"/>
    <p:sldId id="439" r:id="rId47"/>
    <p:sldId id="394" r:id="rId48"/>
    <p:sldId id="440" r:id="rId49"/>
    <p:sldId id="352" r:id="rId50"/>
    <p:sldId id="406" r:id="rId51"/>
    <p:sldId id="353" r:id="rId52"/>
    <p:sldId id="395" r:id="rId53"/>
    <p:sldId id="441" r:id="rId54"/>
    <p:sldId id="442" r:id="rId55"/>
    <p:sldId id="359" r:id="rId56"/>
    <p:sldId id="358" r:id="rId57"/>
    <p:sldId id="360" r:id="rId58"/>
    <p:sldId id="362" r:id="rId59"/>
    <p:sldId id="443" r:id="rId60"/>
    <p:sldId id="444" r:id="rId61"/>
    <p:sldId id="445" r:id="rId62"/>
    <p:sldId id="363" r:id="rId63"/>
    <p:sldId id="453" r:id="rId64"/>
    <p:sldId id="454" r:id="rId65"/>
    <p:sldId id="457" r:id="rId66"/>
    <p:sldId id="412" r:id="rId67"/>
    <p:sldId id="408" r:id="rId68"/>
    <p:sldId id="409" r:id="rId69"/>
    <p:sldId id="410" r:id="rId70"/>
    <p:sldId id="411" r:id="rId71"/>
    <p:sldId id="380" r:id="rId72"/>
    <p:sldId id="450" r:id="rId73"/>
    <p:sldId id="451" r:id="rId74"/>
    <p:sldId id="452" r:id="rId75"/>
    <p:sldId id="378" r:id="rId76"/>
  </p:sldIdLst>
  <p:sldSz cx="9144000" cy="6858000" type="screen4x3"/>
  <p:notesSz cx="7019925" cy="93059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31">
          <p15:clr>
            <a:srgbClr val="A4A3A4"/>
          </p15:clr>
        </p15:guide>
        <p15:guide id="2" pos="221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7811" autoAdjust="0"/>
  </p:normalViewPr>
  <p:slideViewPr>
    <p:cSldViewPr>
      <p:cViewPr varScale="1">
        <p:scale>
          <a:sx n="49" d="100"/>
          <a:sy n="49" d="100"/>
        </p:scale>
        <p:origin x="1986" y="4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81" d="100"/>
          <a:sy n="81" d="100"/>
        </p:scale>
        <p:origin x="-3114" y="-84"/>
      </p:cViewPr>
      <p:guideLst>
        <p:guide orient="horz" pos="2931"/>
        <p:guide pos="2211"/>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charts/_rels/chart1.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Book1"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7.9135826771653525E-2"/>
          <c:y val="4.1325866114498087E-2"/>
          <c:w val="0.44729173228346453"/>
          <c:h val="0.92423591212342526"/>
        </c:manualLayout>
      </c:layout>
      <c:pieChart>
        <c:varyColors val="1"/>
        <c:ser>
          <c:idx val="0"/>
          <c:order val="0"/>
          <c:cat>
            <c:strRef>
              <c:f>Sheet1!$A$10:$A$13</c:f>
              <c:strCache>
                <c:ptCount val="4"/>
                <c:pt idx="0">
                  <c:v>Below Basic  (14%)</c:v>
                </c:pt>
                <c:pt idx="1">
                  <c:v>Basic  (22%)</c:v>
                </c:pt>
                <c:pt idx="2">
                  <c:v>Intermediate  (53%)</c:v>
                </c:pt>
                <c:pt idx="3">
                  <c:v>Proficient  (12%)</c:v>
                </c:pt>
              </c:strCache>
            </c:strRef>
          </c:cat>
          <c:val>
            <c:numRef>
              <c:f>Sheet1!$B$10:$B$13</c:f>
              <c:numCache>
                <c:formatCode>0%</c:formatCode>
                <c:ptCount val="4"/>
                <c:pt idx="0">
                  <c:v>0.14000000000000001</c:v>
                </c:pt>
                <c:pt idx="1">
                  <c:v>0.22000000000000047</c:v>
                </c:pt>
                <c:pt idx="2">
                  <c:v>0.53</c:v>
                </c:pt>
                <c:pt idx="3">
                  <c:v>0.12000000000000002</c:v>
                </c:pt>
              </c:numCache>
            </c:numRef>
          </c:val>
          <c:extLst>
            <c:ext xmlns:c16="http://schemas.microsoft.com/office/drawing/2014/chart" uri="{C3380CC4-5D6E-409C-BE32-E72D297353CC}">
              <c16:uniqueId val="{00000000-0579-4FE5-8B9E-D45C1070003C}"/>
            </c:ext>
          </c:extLst>
        </c:ser>
        <c:dLbls>
          <c:showLegendKey val="0"/>
          <c:showVal val="0"/>
          <c:showCatName val="0"/>
          <c:showSerName val="0"/>
          <c:showPercent val="0"/>
          <c:showBubbleSize val="0"/>
          <c:showLeaderLines val="1"/>
        </c:dLbls>
        <c:firstSliceAng val="0"/>
      </c:pieChart>
    </c:plotArea>
    <c:legend>
      <c:legendPos val="r"/>
      <c:legendEntry>
        <c:idx val="0"/>
        <c:txPr>
          <a:bodyPr/>
          <a:lstStyle/>
          <a:p>
            <a:pPr>
              <a:defRPr sz="2800">
                <a:solidFill>
                  <a:schemeClr val="tx1"/>
                </a:solidFill>
              </a:defRPr>
            </a:pPr>
            <a:endParaRPr lang="en-US"/>
          </a:p>
        </c:txPr>
      </c:legendEntry>
      <c:layout>
        <c:manualLayout>
          <c:xMode val="edge"/>
          <c:yMode val="edge"/>
          <c:x val="0.54900774278215159"/>
          <c:y val="0.18791636013485849"/>
          <c:w val="0.43906916010498986"/>
          <c:h val="0.65860550149236863"/>
        </c:manualLayout>
      </c:layout>
      <c:overlay val="0"/>
      <c:txPr>
        <a:bodyPr/>
        <a:lstStyle/>
        <a:p>
          <a:pPr>
            <a:defRPr sz="2800"/>
          </a:pPr>
          <a:endParaRPr lang="en-US"/>
        </a:p>
      </c:txPr>
    </c:legend>
    <c:plotVisOnly val="1"/>
    <c:dispBlanksAs val="zero"/>
    <c:showDLblsOverMax val="0"/>
  </c:chart>
  <c:externalData r:id="rId2">
    <c:autoUpdate val="0"/>
  </c:externalData>
  <c:userShapes r:id="rId3"/>
</c:chartSpace>
</file>

<file path=ppt/drawings/_rels/vmlDrawing1.vml.rels><?xml version="1.0" encoding="UTF-8" standalone="yes"?>
<Relationships xmlns="http://schemas.openxmlformats.org/package/2006/relationships"><Relationship Id="rId1" Type="http://schemas.openxmlformats.org/officeDocument/2006/relationships/image" Target="../media/image7.png"/></Relationships>
</file>

<file path=ppt/drawings/drawing1.xml><?xml version="1.0" encoding="utf-8"?>
<c:userShapes xmlns:c="http://schemas.openxmlformats.org/drawingml/2006/chart">
  <cdr:relSizeAnchor xmlns:cdr="http://schemas.openxmlformats.org/drawingml/2006/chartDrawing">
    <cdr:from>
      <cdr:x>0.8</cdr:x>
      <cdr:y>0.89669</cdr:y>
    </cdr:from>
    <cdr:to>
      <cdr:x>1</cdr:x>
      <cdr:y>1</cdr:y>
    </cdr:to>
    <cdr:sp macro="" textlink="">
      <cdr:nvSpPr>
        <cdr:cNvPr id="2" name="TextBox 1"/>
        <cdr:cNvSpPr txBox="1"/>
      </cdr:nvSpPr>
      <cdr:spPr>
        <a:xfrm xmlns:a="http://schemas.openxmlformats.org/drawingml/2006/main">
          <a:off x="6324600" y="3429000"/>
          <a:ext cx="1524000" cy="381000"/>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endParaRPr lang="en-US" sz="1100"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1968" cy="465296"/>
          </a:xfrm>
          <a:prstGeom prst="rect">
            <a:avLst/>
          </a:prstGeom>
        </p:spPr>
        <p:txBody>
          <a:bodyPr vert="horz" lIns="93287" tIns="46644" rIns="93287" bIns="46644" rtlCol="0"/>
          <a:lstStyle>
            <a:lvl1pPr algn="l">
              <a:defRPr sz="1200"/>
            </a:lvl1pPr>
          </a:lstStyle>
          <a:p>
            <a:endParaRPr lang="en-US"/>
          </a:p>
        </p:txBody>
      </p:sp>
      <p:sp>
        <p:nvSpPr>
          <p:cNvPr id="3" name="Date Placeholder 2"/>
          <p:cNvSpPr>
            <a:spLocks noGrp="1"/>
          </p:cNvSpPr>
          <p:nvPr>
            <p:ph type="dt" idx="1"/>
          </p:nvPr>
        </p:nvSpPr>
        <p:spPr>
          <a:xfrm>
            <a:off x="3976333" y="0"/>
            <a:ext cx="3041968" cy="465296"/>
          </a:xfrm>
          <a:prstGeom prst="rect">
            <a:avLst/>
          </a:prstGeom>
        </p:spPr>
        <p:txBody>
          <a:bodyPr vert="horz" lIns="93287" tIns="46644" rIns="93287" bIns="46644" rtlCol="0"/>
          <a:lstStyle>
            <a:lvl1pPr algn="r">
              <a:defRPr sz="1200"/>
            </a:lvl1pPr>
          </a:lstStyle>
          <a:p>
            <a:fld id="{0241BD5E-8755-4CE9-A160-B3AED1450C00}" type="datetimeFigureOut">
              <a:rPr lang="en-US" smtClean="0"/>
              <a:t>2/10/2020</a:t>
            </a:fld>
            <a:endParaRPr lang="en-US"/>
          </a:p>
        </p:txBody>
      </p:sp>
      <p:sp>
        <p:nvSpPr>
          <p:cNvPr id="4" name="Slide Image Placeholder 3"/>
          <p:cNvSpPr>
            <a:spLocks noGrp="1" noRot="1" noChangeAspect="1"/>
          </p:cNvSpPr>
          <p:nvPr>
            <p:ph type="sldImg" idx="2"/>
          </p:nvPr>
        </p:nvSpPr>
        <p:spPr>
          <a:xfrm>
            <a:off x="1184275" y="698500"/>
            <a:ext cx="4651375" cy="3489325"/>
          </a:xfrm>
          <a:prstGeom prst="rect">
            <a:avLst/>
          </a:prstGeom>
          <a:noFill/>
          <a:ln w="12700">
            <a:solidFill>
              <a:prstClr val="black"/>
            </a:solidFill>
          </a:ln>
        </p:spPr>
        <p:txBody>
          <a:bodyPr vert="horz" lIns="93287" tIns="46644" rIns="93287" bIns="46644" rtlCol="0" anchor="ctr"/>
          <a:lstStyle/>
          <a:p>
            <a:endParaRPr lang="en-US"/>
          </a:p>
        </p:txBody>
      </p:sp>
      <p:sp>
        <p:nvSpPr>
          <p:cNvPr id="5" name="Notes Placeholder 4"/>
          <p:cNvSpPr>
            <a:spLocks noGrp="1"/>
          </p:cNvSpPr>
          <p:nvPr>
            <p:ph type="body" sz="quarter" idx="3"/>
          </p:nvPr>
        </p:nvSpPr>
        <p:spPr>
          <a:xfrm>
            <a:off x="701993" y="4420315"/>
            <a:ext cx="5615940" cy="4187666"/>
          </a:xfrm>
          <a:prstGeom prst="rect">
            <a:avLst/>
          </a:prstGeom>
        </p:spPr>
        <p:txBody>
          <a:bodyPr vert="horz" lIns="93287" tIns="46644" rIns="93287" bIns="4664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39014"/>
            <a:ext cx="3041968" cy="465296"/>
          </a:xfrm>
          <a:prstGeom prst="rect">
            <a:avLst/>
          </a:prstGeom>
        </p:spPr>
        <p:txBody>
          <a:bodyPr vert="horz" lIns="93287" tIns="46644" rIns="93287" bIns="46644" rtlCol="0" anchor="b"/>
          <a:lstStyle>
            <a:lvl1pPr algn="l">
              <a:defRPr sz="1200"/>
            </a:lvl1pPr>
          </a:lstStyle>
          <a:p>
            <a:endParaRPr lang="en-US"/>
          </a:p>
        </p:txBody>
      </p:sp>
      <p:sp>
        <p:nvSpPr>
          <p:cNvPr id="7" name="Slide Number Placeholder 6"/>
          <p:cNvSpPr>
            <a:spLocks noGrp="1"/>
          </p:cNvSpPr>
          <p:nvPr>
            <p:ph type="sldNum" sz="quarter" idx="5"/>
          </p:nvPr>
        </p:nvSpPr>
        <p:spPr>
          <a:xfrm>
            <a:off x="3976333" y="8839014"/>
            <a:ext cx="3041968" cy="465296"/>
          </a:xfrm>
          <a:prstGeom prst="rect">
            <a:avLst/>
          </a:prstGeom>
        </p:spPr>
        <p:txBody>
          <a:bodyPr vert="horz" lIns="93287" tIns="46644" rIns="93287" bIns="46644" rtlCol="0" anchor="b"/>
          <a:lstStyle>
            <a:lvl1pPr algn="r">
              <a:defRPr sz="1200"/>
            </a:lvl1pPr>
          </a:lstStyle>
          <a:p>
            <a:fld id="{5523FAB1-B324-4554-BA29-94E909FE0FDA}" type="slidenum">
              <a:rPr lang="en-US" smtClean="0"/>
              <a:t>‹#›</a:t>
            </a:fld>
            <a:endParaRPr lang="en-US"/>
          </a:p>
        </p:txBody>
      </p:sp>
    </p:spTree>
    <p:extLst>
      <p:ext uri="{BB962C8B-B14F-4D97-AF65-F5344CB8AC3E}">
        <p14:creationId xmlns:p14="http://schemas.microsoft.com/office/powerpoint/2010/main" val="3501539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a:p>
            <a:r>
              <a:rPr lang="en-US" i="1" dirty="0"/>
              <a:t>Introduce ourselves.</a:t>
            </a:r>
          </a:p>
          <a:p>
            <a:endParaRPr lang="en-US" dirty="0"/>
          </a:p>
          <a:p>
            <a:endParaRPr lang="en-US" dirty="0"/>
          </a:p>
        </p:txBody>
      </p:sp>
      <p:sp>
        <p:nvSpPr>
          <p:cNvPr id="4" name="Slide Number Placeholder 3"/>
          <p:cNvSpPr>
            <a:spLocks noGrp="1"/>
          </p:cNvSpPr>
          <p:nvPr>
            <p:ph type="sldNum" sz="quarter" idx="10"/>
          </p:nvPr>
        </p:nvSpPr>
        <p:spPr/>
        <p:txBody>
          <a:bodyPr/>
          <a:lstStyle/>
          <a:p>
            <a:fld id="{5523FAB1-B324-4554-BA29-94E909FE0FDA}" type="slidenum">
              <a:rPr lang="en-US" smtClean="0"/>
              <a:t>1</a:t>
            </a:fld>
            <a:endParaRPr lang="en-US"/>
          </a:p>
        </p:txBody>
      </p:sp>
    </p:spTree>
    <p:extLst>
      <p:ext uri="{BB962C8B-B14F-4D97-AF65-F5344CB8AC3E}">
        <p14:creationId xmlns:p14="http://schemas.microsoft.com/office/powerpoint/2010/main" val="5066240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example shows the complexity of what we ask</a:t>
            </a:r>
            <a:r>
              <a:rPr lang="en-US" baseline="0" dirty="0"/>
              <a:t> of patients.</a:t>
            </a:r>
          </a:p>
          <a:p>
            <a:r>
              <a:rPr lang="en-US" baseline="0" dirty="0"/>
              <a:t>A Diabetic patient must complete many steps to prepare for the visit and during the visit, including communicating with their provider and remembering follow up steps and education.</a:t>
            </a:r>
          </a:p>
          <a:p>
            <a:r>
              <a:rPr lang="en-US" baseline="0" dirty="0"/>
              <a:t>They must complete many steps on their own to follow up, including correctly taking medicine, checking blood sugar, changing health behaviors, scheduling referrals, and more.  </a:t>
            </a:r>
          </a:p>
          <a:p>
            <a:r>
              <a:rPr lang="en-US" baseline="0" dirty="0"/>
              <a:t>Imagine a low health literacy patient dealing with this list.</a:t>
            </a:r>
            <a:endParaRPr lang="en-US" dirty="0"/>
          </a:p>
        </p:txBody>
      </p:sp>
      <p:sp>
        <p:nvSpPr>
          <p:cNvPr id="4" name="Slide Number Placeholder 3"/>
          <p:cNvSpPr>
            <a:spLocks noGrp="1"/>
          </p:cNvSpPr>
          <p:nvPr>
            <p:ph type="sldNum" sz="quarter" idx="10"/>
          </p:nvPr>
        </p:nvSpPr>
        <p:spPr/>
        <p:txBody>
          <a:bodyPr/>
          <a:lstStyle/>
          <a:p>
            <a:fld id="{5523FAB1-B324-4554-BA29-94E909FE0FDA}" type="slidenum">
              <a:rPr lang="en-US" smtClean="0"/>
              <a:t>10</a:t>
            </a:fld>
            <a:endParaRPr lang="en-US"/>
          </a:p>
        </p:txBody>
      </p:sp>
    </p:spTree>
    <p:extLst>
      <p:ext uri="{BB962C8B-B14F-4D97-AF65-F5344CB8AC3E}">
        <p14:creationId xmlns:p14="http://schemas.microsoft.com/office/powerpoint/2010/main" val="37629626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example</a:t>
            </a:r>
            <a:r>
              <a:rPr lang="en-US" baseline="0" dirty="0"/>
              <a:t> shows the complexity of health insurance.</a:t>
            </a:r>
          </a:p>
          <a:p>
            <a:r>
              <a:rPr lang="en-US" baseline="0" dirty="0"/>
              <a:t>These are 3 1-page patient handouts our Communications Director developed to explain last fall’s open enrollment periods in plain language…because of course Medicaid, Medicare, and Qualified Health Plans all had different open enrollment periods and “open enrollment” means different things for each program.</a:t>
            </a:r>
            <a:endParaRPr lang="en-US" dirty="0"/>
          </a:p>
        </p:txBody>
      </p:sp>
      <p:sp>
        <p:nvSpPr>
          <p:cNvPr id="4" name="Slide Number Placeholder 3"/>
          <p:cNvSpPr>
            <a:spLocks noGrp="1"/>
          </p:cNvSpPr>
          <p:nvPr>
            <p:ph type="sldNum" sz="quarter" idx="10"/>
          </p:nvPr>
        </p:nvSpPr>
        <p:spPr/>
        <p:txBody>
          <a:bodyPr/>
          <a:lstStyle/>
          <a:p>
            <a:fld id="{5523FAB1-B324-4554-BA29-94E909FE0FDA}" type="slidenum">
              <a:rPr lang="en-US" smtClean="0"/>
              <a:t>11</a:t>
            </a:fld>
            <a:endParaRPr lang="en-US"/>
          </a:p>
        </p:txBody>
      </p:sp>
    </p:spTree>
    <p:extLst>
      <p:ext uri="{BB962C8B-B14F-4D97-AF65-F5344CB8AC3E}">
        <p14:creationId xmlns:p14="http://schemas.microsoft.com/office/powerpoint/2010/main" val="17799012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It’s not hard to guess the impact of low health literacy on health and costs.</a:t>
            </a:r>
          </a:p>
          <a:p>
            <a:endParaRPr lang="en-US" baseline="0" dirty="0"/>
          </a:p>
          <a:p>
            <a:r>
              <a:rPr lang="en-US" i="1" baseline="0" dirty="0"/>
              <a:t>Review slide.</a:t>
            </a:r>
            <a:endParaRPr lang="en-US" i="1" dirty="0"/>
          </a:p>
        </p:txBody>
      </p:sp>
      <p:sp>
        <p:nvSpPr>
          <p:cNvPr id="4" name="Slide Number Placeholder 3"/>
          <p:cNvSpPr>
            <a:spLocks noGrp="1"/>
          </p:cNvSpPr>
          <p:nvPr>
            <p:ph type="sldNum" sz="quarter" idx="10"/>
          </p:nvPr>
        </p:nvSpPr>
        <p:spPr/>
        <p:txBody>
          <a:bodyPr/>
          <a:lstStyle/>
          <a:p>
            <a:fld id="{5523FAB1-B324-4554-BA29-94E909FE0FDA}"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19958313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The</a:t>
            </a:r>
            <a:r>
              <a:rPr lang="en-US" altLang="en-US" baseline="0" dirty="0"/>
              <a:t> </a:t>
            </a:r>
            <a:r>
              <a:rPr lang="en-US" altLang="en-US" dirty="0"/>
              <a:t>2003</a:t>
            </a:r>
            <a:r>
              <a:rPr lang="en-US" altLang="en-US" baseline="0" dirty="0"/>
              <a:t> National Assessment of Adult Literacy included a special section on health literacy.</a:t>
            </a:r>
          </a:p>
          <a:p>
            <a:r>
              <a:rPr lang="en-US" altLang="en-US" baseline="0" dirty="0"/>
              <a:t>This assessment used actual health brochures, medication instructions, and front office forms to learn about people’s health literacy skills.  Based on how much they understood, they were divided into 4 groups: below basic health literacy skills, basic, intermediate, and proficient.</a:t>
            </a:r>
            <a:endParaRPr lang="en-US" altLang="en-US" dirty="0"/>
          </a:p>
          <a:p>
            <a:endParaRPr lang="en-US" dirty="0"/>
          </a:p>
          <a:p>
            <a:r>
              <a:rPr lang="en-US" dirty="0"/>
              <a:t>The results</a:t>
            </a:r>
            <a:r>
              <a:rPr lang="en-US" baseline="0" dirty="0"/>
              <a:t> showed that a</a:t>
            </a:r>
            <a:r>
              <a:rPr lang="en-US" dirty="0"/>
              <a:t> little over 1/3 of adults have only below basic or basic health literacy.  That means they will have trouble</a:t>
            </a:r>
            <a:r>
              <a:rPr lang="en-US" baseline="0" dirty="0"/>
              <a:t> with most forms, instructions, and handouts.</a:t>
            </a:r>
          </a:p>
          <a:p>
            <a:r>
              <a:rPr lang="en-US" baseline="0" dirty="0"/>
              <a:t>Only 12% of adults have proficient health literacy.</a:t>
            </a:r>
            <a:endParaRPr lang="en-US" dirty="0"/>
          </a:p>
        </p:txBody>
      </p:sp>
      <p:sp>
        <p:nvSpPr>
          <p:cNvPr id="4" name="Slide Number Placeholder 3"/>
          <p:cNvSpPr>
            <a:spLocks noGrp="1"/>
          </p:cNvSpPr>
          <p:nvPr>
            <p:ph type="sldNum" sz="quarter" idx="10"/>
          </p:nvPr>
        </p:nvSpPr>
        <p:spPr/>
        <p:txBody>
          <a:bodyPr/>
          <a:lstStyle/>
          <a:p>
            <a:pPr>
              <a:defRPr/>
            </a:pPr>
            <a:fld id="{765034E4-1F02-42EB-917E-41869B2740F0}" type="slidenum">
              <a:rPr lang="en-US" smtClean="0"/>
              <a:pPr>
                <a:defRPr/>
              </a:pPr>
              <a:t>13</a:t>
            </a:fld>
            <a:endParaRPr lang="en-US"/>
          </a:p>
        </p:txBody>
      </p:sp>
    </p:spTree>
    <p:extLst>
      <p:ext uri="{BB962C8B-B14F-4D97-AF65-F5344CB8AC3E}">
        <p14:creationId xmlns:p14="http://schemas.microsoft.com/office/powerpoint/2010/main" val="5783595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Some groups have lower</a:t>
            </a:r>
            <a:r>
              <a:rPr lang="en-US" altLang="en-US" baseline="0" dirty="0"/>
              <a:t> health literacy skills than average, so we must be even more aware when working with these groups.</a:t>
            </a:r>
          </a:p>
          <a:p>
            <a:endParaRPr lang="en-US" alt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i="1" dirty="0"/>
              <a:t>Review slide.</a:t>
            </a:r>
          </a:p>
          <a:p>
            <a:endParaRPr lang="en-US" altLang="en-US" baseline="0" dirty="0"/>
          </a:p>
          <a:p>
            <a:endParaRPr lang="en-US" altLang="en-US" dirty="0"/>
          </a:p>
        </p:txBody>
      </p:sp>
      <p:sp>
        <p:nvSpPr>
          <p:cNvPr id="60420" name="Slide Number Placeholder 3"/>
          <p:cNvSpPr>
            <a:spLocks noGrp="1"/>
          </p:cNvSpPr>
          <p:nvPr>
            <p:ph type="sldNum" sz="quarter" idx="5"/>
          </p:nvPr>
        </p:nvSpPr>
        <p:spPr bwMode="auto">
          <a:ln>
            <a:miter lim="800000"/>
            <a:headEnd/>
            <a:tailEnd/>
          </a:ln>
        </p:spPr>
        <p:txBody>
          <a:bodyPr/>
          <a:lstStyle/>
          <a:p>
            <a:pPr>
              <a:defRPr/>
            </a:pPr>
            <a:fld id="{75BB00FA-6E6F-460E-BDA8-D9ED9C45E708}" type="slidenum">
              <a:rPr lang="en-US" smtClean="0"/>
              <a:pPr>
                <a:defRPr/>
              </a:pPr>
              <a:t>14</a:t>
            </a:fld>
            <a:endParaRPr lang="en-US"/>
          </a:p>
        </p:txBody>
      </p:sp>
    </p:spTree>
    <p:extLst>
      <p:ext uri="{BB962C8B-B14F-4D97-AF65-F5344CB8AC3E}">
        <p14:creationId xmlns:p14="http://schemas.microsoft.com/office/powerpoint/2010/main" val="1986796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i="1" dirty="0"/>
              <a:t>Review slide.</a:t>
            </a:r>
          </a:p>
        </p:txBody>
      </p:sp>
      <p:sp>
        <p:nvSpPr>
          <p:cNvPr id="61444" name="Slide Number Placeholder 3"/>
          <p:cNvSpPr>
            <a:spLocks noGrp="1"/>
          </p:cNvSpPr>
          <p:nvPr>
            <p:ph type="sldNum" sz="quarter" idx="5"/>
          </p:nvPr>
        </p:nvSpPr>
        <p:spPr bwMode="auto">
          <a:ln>
            <a:miter lim="800000"/>
            <a:headEnd/>
            <a:tailEnd/>
          </a:ln>
        </p:spPr>
        <p:txBody>
          <a:bodyPr/>
          <a:lstStyle/>
          <a:p>
            <a:pPr>
              <a:defRPr/>
            </a:pPr>
            <a:fld id="{A684184C-E1C7-43EF-936B-CA5F2AE8C152}" type="slidenum">
              <a:rPr lang="en-US" smtClean="0"/>
              <a:pPr>
                <a:defRPr/>
              </a:pPr>
              <a:t>15</a:t>
            </a:fld>
            <a:endParaRPr lang="en-US"/>
          </a:p>
        </p:txBody>
      </p:sp>
    </p:spTree>
    <p:extLst>
      <p:ext uri="{BB962C8B-B14F-4D97-AF65-F5344CB8AC3E}">
        <p14:creationId xmlns:p14="http://schemas.microsoft.com/office/powerpoint/2010/main" val="13282705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i="1" dirty="0"/>
              <a:t>Review slide.</a:t>
            </a:r>
          </a:p>
          <a:p>
            <a:endParaRPr lang="en-US" dirty="0"/>
          </a:p>
          <a:p>
            <a:r>
              <a:rPr lang="en-US" dirty="0"/>
              <a:t>We</a:t>
            </a:r>
            <a:r>
              <a:rPr lang="en-US" baseline="0" dirty="0"/>
              <a:t> like to think of health literacy skills as a continuum – they will be affected by education level, income, etc., but they are also affected by other factors.  Even someone with a college education may have times of low health literacy skills – like if they feel unwell or a family member is very sick, if they are usually healthy and don’t have a lot of experience with the health system, or if they’ve just been diagnosed with cancer or some other serious condition that may have very complex options for treatment.</a:t>
            </a:r>
            <a:endParaRPr lang="en-US" dirty="0"/>
          </a:p>
        </p:txBody>
      </p:sp>
      <p:sp>
        <p:nvSpPr>
          <p:cNvPr id="62468" name="Slide Number Placeholder 3"/>
          <p:cNvSpPr>
            <a:spLocks noGrp="1"/>
          </p:cNvSpPr>
          <p:nvPr>
            <p:ph type="sldNum" sz="quarter" idx="5"/>
          </p:nvPr>
        </p:nvSpPr>
        <p:spPr bwMode="auto">
          <a:ln>
            <a:miter lim="800000"/>
            <a:headEnd/>
            <a:tailEnd/>
          </a:ln>
        </p:spPr>
        <p:txBody>
          <a:bodyPr/>
          <a:lstStyle/>
          <a:p>
            <a:pPr>
              <a:defRPr/>
            </a:pPr>
            <a:fld id="{0C9D5523-8A83-4510-8675-EBF8A5C5AF02}" type="slidenum">
              <a:rPr lang="en-US" smtClean="0"/>
              <a:pPr>
                <a:defRPr/>
              </a:pPr>
              <a:t>16</a:t>
            </a:fld>
            <a:endParaRPr lang="en-US"/>
          </a:p>
        </p:txBody>
      </p:sp>
    </p:spTree>
    <p:extLst>
      <p:ext uri="{BB962C8B-B14F-4D97-AF65-F5344CB8AC3E}">
        <p14:creationId xmlns:p14="http://schemas.microsoft.com/office/powerpoint/2010/main" val="5382918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92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spcAft>
                <a:spcPts val="400"/>
              </a:spcAft>
            </a:pPr>
            <a:r>
              <a:rPr lang="en-US" altLang="en-US" dirty="0">
                <a:solidFill>
                  <a:schemeClr val="tx1"/>
                </a:solidFill>
                <a:cs typeface="Arial" pitchFamily="34" charset="0"/>
              </a:rPr>
              <a:t>Thus,</a:t>
            </a:r>
            <a:r>
              <a:rPr lang="en-US" altLang="en-US" baseline="0" dirty="0">
                <a:solidFill>
                  <a:schemeClr val="tx1"/>
                </a:solidFill>
                <a:cs typeface="Arial" pitchFamily="34" charset="0"/>
              </a:rPr>
              <a:t> everyone will have problems with health literacy at some point in their life.</a:t>
            </a:r>
          </a:p>
          <a:p>
            <a:pPr defTabSz="914306" eaLnBrk="0" fontAlgn="base" hangingPunct="0">
              <a:spcBef>
                <a:spcPct val="0"/>
              </a:spcBef>
              <a:spcAft>
                <a:spcPts val="400"/>
              </a:spcAft>
              <a:defRPr/>
            </a:pPr>
            <a:r>
              <a:rPr lang="en-US" altLang="en-US" i="1" dirty="0">
                <a:solidFill>
                  <a:schemeClr val="tx1"/>
                </a:solidFill>
                <a:cs typeface="Arial" pitchFamily="34" charset="0"/>
              </a:rPr>
              <a:t>Presenter give personal example.</a:t>
            </a:r>
          </a:p>
          <a:p>
            <a:pPr>
              <a:spcBef>
                <a:spcPct val="0"/>
              </a:spcBef>
              <a:spcAft>
                <a:spcPts val="400"/>
              </a:spcAft>
            </a:pPr>
            <a:endParaRPr lang="en-US" altLang="en-US" baseline="0" dirty="0">
              <a:solidFill>
                <a:schemeClr val="tx1"/>
              </a:solidFill>
              <a:cs typeface="Arial" pitchFamily="34" charset="0"/>
            </a:endParaRPr>
          </a:p>
          <a:p>
            <a:pPr>
              <a:spcBef>
                <a:spcPct val="0"/>
              </a:spcBef>
              <a:spcAft>
                <a:spcPts val="400"/>
              </a:spcAft>
            </a:pPr>
            <a:r>
              <a:rPr lang="en-US" altLang="en-US" baseline="0" dirty="0">
                <a:solidFill>
                  <a:schemeClr val="tx1"/>
                </a:solidFill>
                <a:cs typeface="Arial" pitchFamily="34" charset="0"/>
              </a:rPr>
              <a:t>We talked about at risk groups, but health literacy should be treated as a universal precaution.  </a:t>
            </a:r>
            <a:endParaRPr lang="en-US" altLang="en-US" dirty="0">
              <a:solidFill>
                <a:schemeClr val="tx1"/>
              </a:solidFill>
              <a:cs typeface="Arial" pitchFamily="34" charset="0"/>
            </a:endParaRPr>
          </a:p>
          <a:p>
            <a:pPr>
              <a:spcBef>
                <a:spcPct val="0"/>
              </a:spcBef>
              <a:spcAft>
                <a:spcPts val="400"/>
              </a:spcAft>
            </a:pPr>
            <a:endParaRPr lang="en-US" altLang="en-US" dirty="0">
              <a:solidFill>
                <a:schemeClr val="tx1"/>
              </a:solidFill>
              <a:cs typeface="Arial" pitchFamily="34" charset="0"/>
            </a:endParaRPr>
          </a:p>
          <a:p>
            <a:endParaRPr lang="en-US" altLang="en-US" dirty="0">
              <a:solidFill>
                <a:schemeClr val="bg1"/>
              </a:solidFill>
            </a:endParaRPr>
          </a:p>
          <a:p>
            <a:endParaRPr lang="en-US" altLang="en-US" dirty="0">
              <a:solidFill>
                <a:schemeClr val="bg1"/>
              </a:solidFill>
            </a:endParaRPr>
          </a:p>
        </p:txBody>
      </p:sp>
      <p:sp>
        <p:nvSpPr>
          <p:cNvPr id="5" name="Slide Number Placeholder 4"/>
          <p:cNvSpPr>
            <a:spLocks noGrp="1"/>
          </p:cNvSpPr>
          <p:nvPr>
            <p:ph type="sldNum" sz="quarter" idx="5"/>
          </p:nvPr>
        </p:nvSpPr>
        <p:spPr/>
        <p:txBody>
          <a:bodyPr/>
          <a:lstStyle/>
          <a:p>
            <a:pPr>
              <a:defRPr/>
            </a:pPr>
            <a:fld id="{33361035-0B6C-4CE1-96B0-1FC245321A63}" type="slidenum">
              <a:rPr lang="en-US" smtClean="0">
                <a:solidFill>
                  <a:prstClr val="black"/>
                </a:solidFill>
              </a:rPr>
              <a:pPr>
                <a:defRPr/>
              </a:pPr>
              <a:t>17</a:t>
            </a:fld>
            <a:endParaRPr lang="en-US">
              <a:solidFill>
                <a:prstClr val="black"/>
              </a:solidFill>
            </a:endParaRPr>
          </a:p>
        </p:txBody>
      </p:sp>
    </p:spTree>
    <p:extLst>
      <p:ext uri="{BB962C8B-B14F-4D97-AF65-F5344CB8AC3E}">
        <p14:creationId xmlns:p14="http://schemas.microsoft.com/office/powerpoint/2010/main" val="1210273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normAutofit/>
          </a:bodyPr>
          <a:lstStyle/>
          <a:p>
            <a:pPr>
              <a:spcAft>
                <a:spcPts val="1224"/>
              </a:spcAft>
              <a:defRPr/>
            </a:pPr>
            <a:r>
              <a:rPr lang="en-US" b="0" dirty="0"/>
              <a:t>The health impacts</a:t>
            </a:r>
            <a:r>
              <a:rPr lang="en-US" b="0" baseline="0" dirty="0"/>
              <a:t> and costs of low health literacy have led to a lot of focus on the topic recently.</a:t>
            </a:r>
            <a:endParaRPr lang="en-US" b="0" dirty="0"/>
          </a:p>
          <a:p>
            <a:pPr>
              <a:spcAft>
                <a:spcPts val="1224"/>
              </a:spcAft>
              <a:defRPr/>
            </a:pPr>
            <a:endParaRPr lang="en-US" b="0" dirty="0"/>
          </a:p>
          <a:p>
            <a:pPr>
              <a:spcAft>
                <a:spcPts val="1224"/>
              </a:spcAft>
              <a:defRPr/>
            </a:pPr>
            <a:r>
              <a:rPr lang="en-US" b="0" dirty="0"/>
              <a:t>Just to name a few recent efforts, in 2010 the Dept. of Health and Human Services put out a National</a:t>
            </a:r>
            <a:r>
              <a:rPr lang="en-US" b="0" baseline="0" dirty="0"/>
              <a:t> Action Plan to Improve Health Literacy to describe the problem, and recommend changes in health care systems, new policies, and increased research.</a:t>
            </a:r>
            <a:endParaRPr lang="en-US" b="0" dirty="0"/>
          </a:p>
          <a:p>
            <a:pPr>
              <a:spcAft>
                <a:spcPts val="1224"/>
              </a:spcAft>
              <a:defRPr/>
            </a:pPr>
            <a:endParaRPr lang="en-US" dirty="0"/>
          </a:p>
          <a:p>
            <a:pPr>
              <a:spcAft>
                <a:spcPts val="1224"/>
              </a:spcAft>
              <a:defRPr/>
            </a:pPr>
            <a:endParaRPr lang="en-US" dirty="0"/>
          </a:p>
          <a:p>
            <a:pPr marL="233218" indent="-233218">
              <a:spcAft>
                <a:spcPts val="1224"/>
              </a:spcAft>
              <a:buFontTx/>
              <a:buAutoNum type="arabicPeriod" startAt="4"/>
              <a:defRPr/>
            </a:pPr>
            <a:endParaRPr lang="en-US" dirty="0"/>
          </a:p>
          <a:p>
            <a:pPr marL="233218" indent="-233218">
              <a:spcAft>
                <a:spcPts val="1224"/>
              </a:spcAft>
              <a:buFontTx/>
              <a:buAutoNum type="arabicPeriod" startAt="4"/>
              <a:defRPr/>
            </a:pPr>
            <a:endParaRPr lang="en-US" dirty="0"/>
          </a:p>
          <a:p>
            <a:pPr>
              <a:spcAft>
                <a:spcPts val="1224"/>
              </a:spcAft>
              <a:defRPr/>
            </a:pPr>
            <a:endParaRPr lang="en-US" dirty="0"/>
          </a:p>
          <a:p>
            <a:pPr>
              <a:defRPr/>
            </a:pPr>
            <a:endParaRPr lang="en-US" dirty="0"/>
          </a:p>
        </p:txBody>
      </p:sp>
      <p:sp>
        <p:nvSpPr>
          <p:cNvPr id="4" name="Slide Number Placeholder 3"/>
          <p:cNvSpPr>
            <a:spLocks noGrp="1"/>
          </p:cNvSpPr>
          <p:nvPr>
            <p:ph type="sldNum" sz="quarter" idx="5"/>
          </p:nvPr>
        </p:nvSpPr>
        <p:spPr/>
        <p:txBody>
          <a:bodyPr/>
          <a:lstStyle/>
          <a:p>
            <a:pPr>
              <a:defRPr/>
            </a:pPr>
            <a:fld id="{557A7946-32A5-4BFD-B4BB-00706F08FC22}" type="slidenum">
              <a:rPr lang="en-US" smtClean="0">
                <a:solidFill>
                  <a:prstClr val="black"/>
                </a:solidFill>
              </a:rPr>
              <a:pPr>
                <a:defRPr/>
              </a:pPr>
              <a:t>18</a:t>
            </a:fld>
            <a:endParaRPr lang="en-US">
              <a:solidFill>
                <a:prstClr val="black"/>
              </a:solidFill>
            </a:endParaRPr>
          </a:p>
        </p:txBody>
      </p:sp>
    </p:spTree>
    <p:extLst>
      <p:ext uri="{BB962C8B-B14F-4D97-AF65-F5344CB8AC3E}">
        <p14:creationId xmlns:p14="http://schemas.microsoft.com/office/powerpoint/2010/main" val="23196192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Healthy People 2020 includes objectives related to health literacy and how providers communicate</a:t>
            </a:r>
            <a:r>
              <a:rPr lang="en-US" altLang="en-US" baseline="0" dirty="0"/>
              <a:t> with patients.</a:t>
            </a:r>
          </a:p>
          <a:p>
            <a:endParaRPr lang="en-US" altLang="en-US" baseline="0" dirty="0"/>
          </a:p>
          <a:p>
            <a:r>
              <a:rPr lang="en-US" altLang="en-US" baseline="0" dirty="0"/>
              <a:t>Action and policy related to health literacy is also increasingly a common requirement of accrediting bodies for healthcare facilities, including The Joint Commission. </a:t>
            </a:r>
            <a:endParaRPr lang="en-US" altLang="en-US" dirty="0"/>
          </a:p>
        </p:txBody>
      </p:sp>
      <p:sp>
        <p:nvSpPr>
          <p:cNvPr id="4" name="Slide Number Placeholder 3"/>
          <p:cNvSpPr>
            <a:spLocks noGrp="1"/>
          </p:cNvSpPr>
          <p:nvPr>
            <p:ph type="sldNum" sz="quarter" idx="5"/>
          </p:nvPr>
        </p:nvSpPr>
        <p:spPr/>
        <p:txBody>
          <a:bodyPr/>
          <a:lstStyle/>
          <a:p>
            <a:pPr>
              <a:defRPr/>
            </a:pPr>
            <a:fld id="{1524B023-3993-4733-A3EE-0A4D1B576385}" type="slidenum">
              <a:rPr lang="en-US" smtClean="0">
                <a:solidFill>
                  <a:prstClr val="black"/>
                </a:solidFill>
              </a:rPr>
              <a:pPr>
                <a:defRPr/>
              </a:pPr>
              <a:t>19</a:t>
            </a:fld>
            <a:endParaRPr lang="en-US">
              <a:solidFill>
                <a:prstClr val="black"/>
              </a:solidFill>
            </a:endParaRPr>
          </a:p>
        </p:txBody>
      </p:sp>
    </p:spTree>
    <p:extLst>
      <p:ext uri="{BB962C8B-B14F-4D97-AF65-F5344CB8AC3E}">
        <p14:creationId xmlns:p14="http://schemas.microsoft.com/office/powerpoint/2010/main" val="20638811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Today we are going to talk about health literacy – what it is, who is most affected, and the issues it causes.</a:t>
            </a:r>
          </a:p>
          <a:p>
            <a:r>
              <a:rPr lang="en-US" dirty="0"/>
              <a:t>We will share strategies patients and family members can use to navigate the health care system.</a:t>
            </a:r>
          </a:p>
          <a:p>
            <a:r>
              <a:rPr lang="en-US" dirty="0"/>
              <a:t>We will also share strategies health care providers and health care facilities can use to improve communication when working with patients.</a:t>
            </a:r>
          </a:p>
          <a:p>
            <a:r>
              <a:rPr lang="en-US" dirty="0"/>
              <a:t>We will practice a communication tool called The Teach-Back Method.</a:t>
            </a:r>
          </a:p>
          <a:p>
            <a:r>
              <a:rPr lang="en-US" dirty="0"/>
              <a:t>Finally, we’ll share resources for follow up.</a:t>
            </a:r>
          </a:p>
        </p:txBody>
      </p:sp>
      <p:sp>
        <p:nvSpPr>
          <p:cNvPr id="4" name="Slide Number Placeholder 3"/>
          <p:cNvSpPr>
            <a:spLocks noGrp="1"/>
          </p:cNvSpPr>
          <p:nvPr>
            <p:ph type="sldNum" sz="quarter" idx="10"/>
          </p:nvPr>
        </p:nvSpPr>
        <p:spPr/>
        <p:txBody>
          <a:bodyPr/>
          <a:lstStyle/>
          <a:p>
            <a:fld id="{5523FAB1-B324-4554-BA29-94E909FE0FDA}" type="slidenum">
              <a:rPr lang="en-US" smtClean="0"/>
              <a:t>2</a:t>
            </a:fld>
            <a:endParaRPr lang="en-US"/>
          </a:p>
        </p:txBody>
      </p:sp>
    </p:spTree>
    <p:extLst>
      <p:ext uri="{BB962C8B-B14F-4D97-AF65-F5344CB8AC3E}">
        <p14:creationId xmlns:p14="http://schemas.microsoft.com/office/powerpoint/2010/main" val="27212412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6C836C8B-51DF-4DF8-861E-F3DDB76474A7}" type="slidenum">
              <a:rPr lang="en-US">
                <a:solidFill>
                  <a:prstClr val="black"/>
                </a:solidFill>
              </a:rPr>
              <a:pPr/>
              <a:t>20</a:t>
            </a:fld>
            <a:endParaRPr lang="en-US">
              <a:solidFill>
                <a:prstClr val="black"/>
              </a:solidFill>
            </a:endParaRPr>
          </a:p>
        </p:txBody>
      </p:sp>
      <p:sp>
        <p:nvSpPr>
          <p:cNvPr id="28673" name="Rectangle 1"/>
          <p:cNvSpPr txBox="1">
            <a:spLocks noGrp="1" noRot="1" noChangeAspect="1" noChangeArrowheads="1"/>
          </p:cNvSpPr>
          <p:nvPr>
            <p:ph type="sldImg"/>
          </p:nvPr>
        </p:nvSpPr>
        <p:spPr bwMode="auto">
          <a:xfrm>
            <a:off x="1184275" y="706438"/>
            <a:ext cx="4651375" cy="3489325"/>
          </a:xfrm>
          <a:prstGeom prst="rect">
            <a:avLst/>
          </a:prstGeom>
          <a:solidFill>
            <a:srgbClr val="FFFFFF"/>
          </a:solidFill>
          <a:ln>
            <a:solidFill>
              <a:srgbClr val="000000"/>
            </a:solidFill>
            <a:miter lim="800000"/>
            <a:headEnd/>
            <a:tailEnd/>
          </a:ln>
        </p:spPr>
      </p:sp>
      <p:sp>
        <p:nvSpPr>
          <p:cNvPr id="28674" name="Rectangle 2"/>
          <p:cNvSpPr txBox="1">
            <a:spLocks noGrp="1" noChangeArrowheads="1"/>
          </p:cNvSpPr>
          <p:nvPr>
            <p:ph type="body" idx="1"/>
          </p:nvPr>
        </p:nvSpPr>
        <p:spPr bwMode="auto">
          <a:xfrm>
            <a:off x="702568" y="4419435"/>
            <a:ext cx="5616227" cy="4187372"/>
          </a:xfrm>
          <a:prstGeom prst="rect">
            <a:avLst/>
          </a:prstGeom>
          <a:noFill/>
          <a:ln cap="flat">
            <a:round/>
            <a:headEnd/>
            <a:tailEnd/>
          </a:ln>
        </p:spPr>
        <p:txBody>
          <a:bodyPr wrap="none" anchor="ct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altLang="en-US" dirty="0"/>
              <a:t>In</a:t>
            </a:r>
            <a:r>
              <a:rPr lang="en-US" altLang="en-US" baseline="0" dirty="0"/>
              <a:t> addition, t</a:t>
            </a:r>
            <a:r>
              <a:rPr lang="en-US" altLang="en-US" dirty="0"/>
              <a:t>he Affordable Care Act specifically</a:t>
            </a:r>
            <a:r>
              <a:rPr lang="en-US" altLang="en-US" baseline="0" dirty="0"/>
              <a:t> mentions health literacy and tries to address some of the risk factors for low health literacy.</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altLang="en-US" baseline="0"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altLang="en-US" baseline="0" dirty="0"/>
              <a:t>The ACA updated the definition of health literacy and set requirements for workforce training on literacy issues, accessibility of patient education materials, and quality improvement projects related to health literacy.</a:t>
            </a:r>
            <a:endParaRPr lang="en-US" altLang="en-US" dirty="0"/>
          </a:p>
          <a:p>
            <a:endParaRPr lang="en-US" dirty="0"/>
          </a:p>
        </p:txBody>
      </p:sp>
    </p:spTree>
    <p:extLst>
      <p:ext uri="{BB962C8B-B14F-4D97-AF65-F5344CB8AC3E}">
        <p14:creationId xmlns:p14="http://schemas.microsoft.com/office/powerpoint/2010/main" val="42292515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a:t>The ACA</a:t>
            </a:r>
            <a:r>
              <a:rPr lang="en-US" baseline="0" dirty="0"/>
              <a:t> allowed states to expand Medicaid to low-income childless adults and operate health insurance exchanges – of course in Kentucky we did both and have been very successful in lowering the number of uninsured.  Over 500,000 people now have health insurance thanks to the ACA.  </a:t>
            </a:r>
            <a:endParaRPr lang="en-US" dirty="0"/>
          </a:p>
          <a:p>
            <a:pPr marL="0" lvl="1"/>
            <a:endParaRPr lang="en-US" altLang="en-US" dirty="0"/>
          </a:p>
          <a:p>
            <a:pPr marL="0" lvl="1"/>
            <a:r>
              <a:rPr lang="en-US" altLang="en-US" baseline="0" dirty="0"/>
              <a:t>Then, w</a:t>
            </a:r>
            <a:r>
              <a:rPr lang="en-US" altLang="en-US" dirty="0"/>
              <a:t>ith millions</a:t>
            </a:r>
            <a:r>
              <a:rPr lang="en-US" altLang="en-US" baseline="0" dirty="0"/>
              <a:t> of Americans newly insured through the </a:t>
            </a:r>
            <a:r>
              <a:rPr lang="en-US" altLang="en-US" dirty="0"/>
              <a:t>Affordable Care Act and trying to use the health care system, local and national groups had to develop campaigns</a:t>
            </a:r>
            <a:r>
              <a:rPr lang="en-US" altLang="en-US" baseline="0" dirty="0"/>
              <a:t> and tools to </a:t>
            </a:r>
            <a:r>
              <a:rPr lang="en-US" altLang="en-US" dirty="0"/>
              <a:t>educate</a:t>
            </a:r>
            <a:r>
              <a:rPr lang="en-US" altLang="en-US" baseline="0" dirty="0"/>
              <a:t> people with low health insurance literacy about what their benefits mean and how to use them.</a:t>
            </a:r>
            <a:endParaRPr lang="en-US" altLang="en-US" dirty="0"/>
          </a:p>
        </p:txBody>
      </p:sp>
      <p:sp>
        <p:nvSpPr>
          <p:cNvPr id="4" name="Slide Number Placeholder 3"/>
          <p:cNvSpPr>
            <a:spLocks noGrp="1"/>
          </p:cNvSpPr>
          <p:nvPr>
            <p:ph type="sldNum" sz="quarter" idx="5"/>
          </p:nvPr>
        </p:nvSpPr>
        <p:spPr/>
        <p:txBody>
          <a:bodyPr/>
          <a:lstStyle/>
          <a:p>
            <a:pPr>
              <a:defRPr/>
            </a:pPr>
            <a:fld id="{1524B023-3993-4733-A3EE-0A4D1B576385}" type="slidenum">
              <a:rPr lang="en-US" smtClean="0">
                <a:solidFill>
                  <a:prstClr val="black"/>
                </a:solidFill>
              </a:rPr>
              <a:pPr>
                <a:defRPr/>
              </a:pPr>
              <a:t>21</a:t>
            </a:fld>
            <a:endParaRPr lang="en-US">
              <a:solidFill>
                <a:prstClr val="black"/>
              </a:solidFill>
            </a:endParaRPr>
          </a:p>
        </p:txBody>
      </p:sp>
    </p:spTree>
    <p:extLst>
      <p:ext uri="{BB962C8B-B14F-4D97-AF65-F5344CB8AC3E}">
        <p14:creationId xmlns:p14="http://schemas.microsoft.com/office/powerpoint/2010/main" val="23653684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9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spcAft>
                <a:spcPts val="413"/>
              </a:spcAft>
            </a:pPr>
            <a:r>
              <a:rPr lang="en-US" altLang="en-US" dirty="0">
                <a:solidFill>
                  <a:schemeClr val="tx1"/>
                </a:solidFill>
                <a:latin typeface="+mn-lt"/>
                <a:cs typeface="Arial" pitchFamily="34" charset="0"/>
              </a:rPr>
              <a:t>In</a:t>
            </a:r>
            <a:r>
              <a:rPr lang="en-US" altLang="en-US" baseline="0" dirty="0">
                <a:solidFill>
                  <a:schemeClr val="tx1"/>
                </a:solidFill>
                <a:latin typeface="+mn-lt"/>
                <a:cs typeface="Arial" pitchFamily="34" charset="0"/>
              </a:rPr>
              <a:t> sum, t</a:t>
            </a:r>
            <a:r>
              <a:rPr lang="en-US" altLang="en-US" dirty="0">
                <a:solidFill>
                  <a:schemeClr val="tx1"/>
                </a:solidFill>
                <a:latin typeface="+mn-lt"/>
                <a:cs typeface="Arial" pitchFamily="34" charset="0"/>
              </a:rPr>
              <a:t>his</a:t>
            </a:r>
            <a:r>
              <a:rPr lang="en-US" altLang="en-US" baseline="0" dirty="0">
                <a:solidFill>
                  <a:schemeClr val="tx1"/>
                </a:solidFill>
                <a:latin typeface="+mn-lt"/>
                <a:cs typeface="Arial" pitchFamily="34" charset="0"/>
              </a:rPr>
              <a:t> increased focus is because of the extent of the problem AND because of the impact improving health literacy of consumers and changing health care practices can have on quality of care for patients, patient safety, patient compliance, and patient health.  Addressing health literacy problems will also save the health care system billions of dollars a year.</a:t>
            </a:r>
            <a:endParaRPr lang="en-US" altLang="en-US" dirty="0">
              <a:solidFill>
                <a:schemeClr val="tx1"/>
              </a:solidFill>
              <a:latin typeface="+mn-lt"/>
              <a:cs typeface="Arial" pitchFamily="34" charset="0"/>
            </a:endParaRPr>
          </a:p>
        </p:txBody>
      </p:sp>
      <p:sp>
        <p:nvSpPr>
          <p:cNvPr id="4" name="Slide Number Placeholder 3"/>
          <p:cNvSpPr>
            <a:spLocks noGrp="1"/>
          </p:cNvSpPr>
          <p:nvPr>
            <p:ph type="sldNum" sz="quarter" idx="5"/>
          </p:nvPr>
        </p:nvSpPr>
        <p:spPr/>
        <p:txBody>
          <a:bodyPr/>
          <a:lstStyle/>
          <a:p>
            <a:pPr>
              <a:defRPr/>
            </a:pPr>
            <a:fld id="{1E80D90E-D420-4566-8C8E-944BA1109E46}" type="slidenum">
              <a:rPr lang="en-US" smtClean="0">
                <a:solidFill>
                  <a:prstClr val="black"/>
                </a:solidFill>
              </a:rPr>
              <a:pPr>
                <a:defRPr/>
              </a:pPr>
              <a:t>22</a:t>
            </a:fld>
            <a:endParaRPr lang="en-US">
              <a:solidFill>
                <a:prstClr val="black"/>
              </a:solidFill>
            </a:endParaRPr>
          </a:p>
        </p:txBody>
      </p:sp>
    </p:spTree>
    <p:extLst>
      <p:ext uri="{BB962C8B-B14F-4D97-AF65-F5344CB8AC3E}">
        <p14:creationId xmlns:p14="http://schemas.microsoft.com/office/powerpoint/2010/main" val="31295894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2871">
              <a:defRPr/>
            </a:pPr>
            <a:r>
              <a:rPr lang="en-US" altLang="en-US" i="1" dirty="0">
                <a:solidFill>
                  <a:schemeClr val="tx1"/>
                </a:solidFill>
                <a:cs typeface="Arial" pitchFamily="34" charset="0"/>
              </a:rPr>
              <a:t>Show AMA video.</a:t>
            </a:r>
          </a:p>
          <a:p>
            <a:endParaRPr lang="en-US" dirty="0"/>
          </a:p>
        </p:txBody>
      </p:sp>
      <p:sp>
        <p:nvSpPr>
          <p:cNvPr id="4" name="Slide Number Placeholder 3"/>
          <p:cNvSpPr>
            <a:spLocks noGrp="1"/>
          </p:cNvSpPr>
          <p:nvPr>
            <p:ph type="sldNum" sz="quarter" idx="10"/>
          </p:nvPr>
        </p:nvSpPr>
        <p:spPr/>
        <p:txBody>
          <a:bodyPr/>
          <a:lstStyle/>
          <a:p>
            <a:fld id="{5523FAB1-B324-4554-BA29-94E909FE0FDA}" type="slidenum">
              <a:rPr lang="en-US" smtClean="0"/>
              <a:t>23</a:t>
            </a:fld>
            <a:endParaRPr lang="en-US"/>
          </a:p>
        </p:txBody>
      </p:sp>
    </p:spTree>
    <p:extLst>
      <p:ext uri="{BB962C8B-B14F-4D97-AF65-F5344CB8AC3E}">
        <p14:creationId xmlns:p14="http://schemas.microsoft.com/office/powerpoint/2010/main" val="40908936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523FAB1-B324-4554-BA29-94E909FE0FDA}" type="slidenum">
              <a:rPr lang="en-US" smtClean="0"/>
              <a:t>24</a:t>
            </a:fld>
            <a:endParaRPr lang="en-US"/>
          </a:p>
        </p:txBody>
      </p:sp>
    </p:spTree>
    <p:extLst>
      <p:ext uri="{BB962C8B-B14F-4D97-AF65-F5344CB8AC3E}">
        <p14:creationId xmlns:p14="http://schemas.microsoft.com/office/powerpoint/2010/main" val="26252593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STRATEGY 1:</a:t>
            </a:r>
            <a:r>
              <a:rPr lang="en-US" i="0" baseline="0" dirty="0"/>
              <a:t> Use universal precautions</a:t>
            </a:r>
          </a:p>
          <a:p>
            <a:endParaRPr lang="en-US" i="0" dirty="0"/>
          </a:p>
          <a:p>
            <a:pPr defTabSz="932871">
              <a:defRPr/>
            </a:pPr>
            <a:r>
              <a:rPr lang="en-US" dirty="0"/>
              <a:t>This is the recommendation of the National Action Plan to Improve Health Literacy</a:t>
            </a:r>
            <a:r>
              <a:rPr lang="en-US" baseline="0" dirty="0"/>
              <a:t> because low health literacy affects so many patients all the time, and all of us at some time.</a:t>
            </a:r>
          </a:p>
          <a:p>
            <a:pPr defTabSz="932871">
              <a:defRPr/>
            </a:pPr>
            <a:endParaRPr lang="en-US" dirty="0"/>
          </a:p>
          <a:p>
            <a:r>
              <a:rPr lang="en-US" i="1" dirty="0"/>
              <a:t>Review slide.</a:t>
            </a:r>
          </a:p>
          <a:p>
            <a:endParaRPr lang="en-US" dirty="0"/>
          </a:p>
        </p:txBody>
      </p:sp>
      <p:sp>
        <p:nvSpPr>
          <p:cNvPr id="4" name="Slide Number Placeholder 3"/>
          <p:cNvSpPr>
            <a:spLocks noGrp="1"/>
          </p:cNvSpPr>
          <p:nvPr>
            <p:ph type="sldNum" sz="quarter" idx="10"/>
          </p:nvPr>
        </p:nvSpPr>
        <p:spPr/>
        <p:txBody>
          <a:bodyPr/>
          <a:lstStyle/>
          <a:p>
            <a:fld id="{5523FAB1-B324-4554-BA29-94E909FE0FDA}"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6801515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dirty="0"/>
              <a:t>STRATEGY</a:t>
            </a:r>
            <a:r>
              <a:rPr lang="en-US" altLang="en-US" baseline="0" dirty="0"/>
              <a:t> </a:t>
            </a:r>
            <a:r>
              <a:rPr lang="en-US" altLang="en-US" dirty="0"/>
              <a:t>2: Use clear verbal communication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en-US" dirty="0"/>
          </a:p>
          <a:p>
            <a:r>
              <a:rPr lang="en-US" i="0" dirty="0"/>
              <a:t>Some clear verbal communication</a:t>
            </a:r>
            <a:r>
              <a:rPr lang="en-US" i="0" baseline="0" dirty="0"/>
              <a:t> basics:</a:t>
            </a:r>
            <a:endParaRPr lang="en-US" i="0" dirty="0"/>
          </a:p>
          <a:p>
            <a:r>
              <a:rPr lang="en-US" i="0" dirty="0"/>
              <a:t>--Greet</a:t>
            </a:r>
            <a:r>
              <a:rPr lang="en-US" i="0" baseline="0" dirty="0"/>
              <a:t> patients warmly and make eye contact.</a:t>
            </a:r>
          </a:p>
          <a:p>
            <a:r>
              <a:rPr lang="en-US" i="0" baseline="0" dirty="0"/>
              <a:t>--Use plain, non-medical language.  Listen to the words patients use to describe their illness and use them in your conversation.</a:t>
            </a:r>
          </a:p>
          <a:p>
            <a:r>
              <a:rPr lang="en-US" i="0" baseline="0" dirty="0"/>
              <a:t>--Limit content and repeat key messages.  This is hard!  We have a lot we need to tell patients.  But they won’t hear more than 2-3 concepts, especially if they are overwhelmed, worried, or not feeling well.</a:t>
            </a:r>
          </a:p>
          <a:p>
            <a:r>
              <a:rPr lang="en-US" i="0" baseline="0" dirty="0"/>
              <a:t>--Use pictures and models when possible.</a:t>
            </a:r>
          </a:p>
          <a:p>
            <a:endParaRPr lang="en-US" i="0" baseline="0" dirty="0"/>
          </a:p>
          <a:p>
            <a:r>
              <a:rPr lang="en-US" i="0" baseline="0" dirty="0"/>
              <a:t>These seem straightforward, but it is actually very challenging to use them in every encounter we have with patients.  We believe clear verbal communication is not a skill that you can learn once and then move on.  In the time-pressured medical environment, clear communication skills require constant practice and attention. </a:t>
            </a:r>
          </a:p>
          <a:p>
            <a:endParaRPr lang="en-US" i="0" dirty="0"/>
          </a:p>
        </p:txBody>
      </p:sp>
      <p:sp>
        <p:nvSpPr>
          <p:cNvPr id="4" name="Slide Number Placeholder 3"/>
          <p:cNvSpPr>
            <a:spLocks noGrp="1"/>
          </p:cNvSpPr>
          <p:nvPr>
            <p:ph type="sldNum" sz="quarter" idx="10"/>
          </p:nvPr>
        </p:nvSpPr>
        <p:spPr/>
        <p:txBody>
          <a:bodyPr/>
          <a:lstStyle/>
          <a:p>
            <a:fld id="{5523FAB1-B324-4554-BA29-94E909FE0FDA}" type="slidenum">
              <a:rPr lang="en-US" smtClean="0"/>
              <a:t>26</a:t>
            </a:fld>
            <a:endParaRPr lang="en-US"/>
          </a:p>
        </p:txBody>
      </p:sp>
    </p:spTree>
    <p:extLst>
      <p:ext uri="{BB962C8B-B14F-4D97-AF65-F5344CB8AC3E}">
        <p14:creationId xmlns:p14="http://schemas.microsoft.com/office/powerpoint/2010/main" val="8887471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200" dirty="0"/>
              <a:t>STRATEGY 3: Use clear written communication</a:t>
            </a:r>
          </a:p>
          <a:p>
            <a:endParaRPr lang="en-US" altLang="en-US" sz="1200" dirty="0"/>
          </a:p>
          <a:p>
            <a:pPr marL="0" marR="0" lvl="2" indent="0" algn="l" defTabSz="932871" rtl="0" eaLnBrk="1" fontAlgn="auto" latinLnBrk="0" hangingPunct="1">
              <a:lnSpc>
                <a:spcPct val="100000"/>
              </a:lnSpc>
              <a:spcBef>
                <a:spcPts val="0"/>
              </a:spcBef>
              <a:spcAft>
                <a:spcPts val="0"/>
              </a:spcAft>
              <a:buClrTx/>
              <a:buSzTx/>
              <a:buFontTx/>
              <a:buNone/>
              <a:tabLst/>
              <a:defRPr/>
            </a:pPr>
            <a:r>
              <a:rPr lang="en-US" altLang="en-US" sz="1200" baseline="0" dirty="0"/>
              <a:t>Use of clear written communication is a Healthy People 2020 objective related to health literacy, similar to the clear verbal communication: </a:t>
            </a:r>
            <a:r>
              <a:rPr lang="en-US" altLang="en-US" sz="1200" dirty="0"/>
              <a:t>Increase the proportion of persons who report their health care provider always gave them </a:t>
            </a:r>
            <a:r>
              <a:rPr lang="en-US" altLang="en-US" sz="1200" dirty="0">
                <a:solidFill>
                  <a:schemeClr val="accent3"/>
                </a:solidFill>
              </a:rPr>
              <a:t>easy-to-understand instructions </a:t>
            </a:r>
            <a:r>
              <a:rPr lang="en-US" altLang="en-US" sz="1200" dirty="0"/>
              <a:t>about what to do to take care of their illness or health condition.</a:t>
            </a:r>
          </a:p>
          <a:p>
            <a:endParaRPr lang="en-US" altLang="en-US" sz="1200" dirty="0"/>
          </a:p>
          <a:p>
            <a:r>
              <a:rPr lang="en-US" altLang="en-US" sz="1200" dirty="0"/>
              <a:t>What is this trying to say?</a:t>
            </a:r>
          </a:p>
        </p:txBody>
      </p:sp>
      <p:sp>
        <p:nvSpPr>
          <p:cNvPr id="4" name="Slide Number Placeholder 3"/>
          <p:cNvSpPr>
            <a:spLocks noGrp="1"/>
          </p:cNvSpPr>
          <p:nvPr>
            <p:ph type="sldNum" sz="quarter" idx="5"/>
          </p:nvPr>
        </p:nvSpPr>
        <p:spPr/>
        <p:txBody>
          <a:bodyPr/>
          <a:lstStyle/>
          <a:p>
            <a:pPr>
              <a:defRPr/>
            </a:pPr>
            <a:fld id="{1524B023-3993-4733-A3EE-0A4D1B576385}" type="slidenum">
              <a:rPr lang="en-US" smtClean="0">
                <a:solidFill>
                  <a:prstClr val="black"/>
                </a:solidFill>
              </a:rPr>
              <a:pPr>
                <a:defRPr/>
              </a:pPr>
              <a:t>27</a:t>
            </a:fld>
            <a:endParaRPr lang="en-US">
              <a:solidFill>
                <a:prstClr val="black"/>
              </a:solidFill>
            </a:endParaRPr>
          </a:p>
        </p:txBody>
      </p:sp>
    </p:spTree>
    <p:extLst>
      <p:ext uri="{BB962C8B-B14F-4D97-AF65-F5344CB8AC3E}">
        <p14:creationId xmlns:p14="http://schemas.microsoft.com/office/powerpoint/2010/main" val="7335164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This example shows the power of simplifying words and</a:t>
            </a:r>
            <a:r>
              <a:rPr lang="en-US" altLang="en-US" baseline="0" dirty="0"/>
              <a:t> picking the right images.</a:t>
            </a:r>
            <a:endParaRPr lang="en-US" altLang="en-US" dirty="0"/>
          </a:p>
        </p:txBody>
      </p:sp>
      <p:sp>
        <p:nvSpPr>
          <p:cNvPr id="4" name="Slide Number Placeholder 3"/>
          <p:cNvSpPr>
            <a:spLocks noGrp="1"/>
          </p:cNvSpPr>
          <p:nvPr>
            <p:ph type="sldNum" sz="quarter" idx="5"/>
          </p:nvPr>
        </p:nvSpPr>
        <p:spPr/>
        <p:txBody>
          <a:bodyPr/>
          <a:lstStyle/>
          <a:p>
            <a:pPr>
              <a:defRPr/>
            </a:pPr>
            <a:fld id="{1524B023-3993-4733-A3EE-0A4D1B576385}" type="slidenum">
              <a:rPr lang="en-US" smtClean="0">
                <a:solidFill>
                  <a:prstClr val="black"/>
                </a:solidFill>
              </a:rPr>
              <a:pPr>
                <a:defRPr/>
              </a:pPr>
              <a:t>28</a:t>
            </a:fld>
            <a:endParaRPr lang="en-US">
              <a:solidFill>
                <a:prstClr val="black"/>
              </a:solidFill>
            </a:endParaRPr>
          </a:p>
        </p:txBody>
      </p:sp>
    </p:spTree>
    <p:extLst>
      <p:ext uri="{BB962C8B-B14F-4D97-AF65-F5344CB8AC3E}">
        <p14:creationId xmlns:p14="http://schemas.microsoft.com/office/powerpoint/2010/main" val="31680565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a summary of the Plain</a:t>
            </a:r>
            <a:r>
              <a:rPr lang="en-US" baseline="0" dirty="0"/>
              <a:t> Language Guidelines we use at our clinic:</a:t>
            </a:r>
            <a:endParaRPr lang="en-US" dirty="0"/>
          </a:p>
          <a:p>
            <a:r>
              <a:rPr lang="en-US" dirty="0"/>
              <a:t>--limit</a:t>
            </a:r>
            <a:r>
              <a:rPr lang="en-US" baseline="0" dirty="0"/>
              <a:t> objectives – think about need to know vs. nice to know</a:t>
            </a:r>
          </a:p>
          <a:p>
            <a:r>
              <a:rPr lang="en-US" baseline="0" dirty="0"/>
              <a:t>--layout – brochures are often not ideal because you don’t know which panel people will read first</a:t>
            </a:r>
          </a:p>
          <a:p>
            <a:r>
              <a:rPr lang="en-US" baseline="0" dirty="0"/>
              <a:t>--reading level – we start with a Word Document review, which scores documents based on syllables per word and words per sentence; more comprehensive tools exist</a:t>
            </a:r>
          </a:p>
          <a:p>
            <a:r>
              <a:rPr lang="en-US" baseline="0" dirty="0"/>
              <a:t>--white space – this lets the eyes rest and prevents the reader from feeling overwhelmed</a:t>
            </a:r>
          </a:p>
          <a:p>
            <a:r>
              <a:rPr lang="en-US" baseline="0" dirty="0"/>
              <a:t>--images – poor readers use the pictures to help them figure out what the text is about (for example, the picture in the previous slide was no help)</a:t>
            </a:r>
            <a:endParaRPr lang="en-US" dirty="0"/>
          </a:p>
        </p:txBody>
      </p:sp>
      <p:sp>
        <p:nvSpPr>
          <p:cNvPr id="4" name="Slide Number Placeholder 3"/>
          <p:cNvSpPr>
            <a:spLocks noGrp="1"/>
          </p:cNvSpPr>
          <p:nvPr>
            <p:ph type="sldNum" sz="quarter" idx="10"/>
          </p:nvPr>
        </p:nvSpPr>
        <p:spPr/>
        <p:txBody>
          <a:bodyPr/>
          <a:lstStyle/>
          <a:p>
            <a:fld id="{5523FAB1-B324-4554-BA29-94E909FE0FDA}" type="slidenum">
              <a:rPr 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6801515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523FAB1-B324-4554-BA29-94E909FE0FDA}" type="slidenum">
              <a:rPr lang="en-US" smtClean="0"/>
              <a:t>3</a:t>
            </a:fld>
            <a:endParaRPr lang="en-US"/>
          </a:p>
        </p:txBody>
      </p:sp>
    </p:spTree>
    <p:extLst>
      <p:ext uri="{BB962C8B-B14F-4D97-AF65-F5344CB8AC3E}">
        <p14:creationId xmlns:p14="http://schemas.microsoft.com/office/powerpoint/2010/main" val="28348456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The Centers for Medicare and Medicaid</a:t>
            </a:r>
            <a:r>
              <a:rPr lang="en-US" altLang="en-US" baseline="0" dirty="0"/>
              <a:t> Services Toolkit for Making Written Material Clear and Effective is one of the many guides and checklists available online.</a:t>
            </a:r>
            <a:endParaRPr lang="en-US" altLang="en-US" dirty="0"/>
          </a:p>
        </p:txBody>
      </p:sp>
      <p:sp>
        <p:nvSpPr>
          <p:cNvPr id="4" name="Slide Number Placeholder 3"/>
          <p:cNvSpPr>
            <a:spLocks noGrp="1"/>
          </p:cNvSpPr>
          <p:nvPr>
            <p:ph type="sldNum" sz="quarter" idx="5"/>
          </p:nvPr>
        </p:nvSpPr>
        <p:spPr/>
        <p:txBody>
          <a:bodyPr/>
          <a:lstStyle/>
          <a:p>
            <a:pPr>
              <a:defRPr/>
            </a:pPr>
            <a:fld id="{EFD03BC0-D7B8-4232-BDAD-3009809F2796}" type="slidenum">
              <a:rPr lang="en-US" smtClean="0">
                <a:solidFill>
                  <a:prstClr val="black"/>
                </a:solidFill>
              </a:rPr>
              <a:pPr>
                <a:defRPr/>
              </a:pPr>
              <a:t>30</a:t>
            </a:fld>
            <a:endParaRPr lang="en-US">
              <a:solidFill>
                <a:prstClr val="black"/>
              </a:solidFill>
            </a:endParaRPr>
          </a:p>
        </p:txBody>
      </p:sp>
      <p:sp>
        <p:nvSpPr>
          <p:cNvPr id="5" name="Date Placeholder 4"/>
          <p:cNvSpPr>
            <a:spLocks noGrp="1"/>
          </p:cNvSpPr>
          <p:nvPr>
            <p:ph type="dt" sz="quarter" idx="1"/>
          </p:nvPr>
        </p:nvSpPr>
        <p:spPr/>
        <p:txBody>
          <a:bodyPr/>
          <a:lstStyle/>
          <a:p>
            <a:pPr>
              <a:defRPr/>
            </a:pPr>
            <a:r>
              <a:rPr lang="en-US">
                <a:solidFill>
                  <a:prstClr val="black"/>
                </a:solidFill>
              </a:rPr>
              <a:t>September 9, 2011</a:t>
            </a:r>
          </a:p>
        </p:txBody>
      </p:sp>
      <p:sp>
        <p:nvSpPr>
          <p:cNvPr id="6" name="Footer Placeholder 5"/>
          <p:cNvSpPr>
            <a:spLocks noGrp="1"/>
          </p:cNvSpPr>
          <p:nvPr>
            <p:ph type="ftr" sz="quarter" idx="4"/>
          </p:nvPr>
        </p:nvSpPr>
        <p:spPr/>
        <p:txBody>
          <a:bodyPr/>
          <a:lstStyle/>
          <a:p>
            <a:pPr>
              <a:defRPr/>
            </a:pPr>
            <a:r>
              <a:rPr lang="en-US">
                <a:solidFill>
                  <a:prstClr val="black"/>
                </a:solidFill>
              </a:rPr>
              <a:t>NUR886 Synthesis of Nursing Knowledge for Clinical Practice</a:t>
            </a:r>
          </a:p>
        </p:txBody>
      </p:sp>
    </p:spTree>
    <p:extLst>
      <p:ext uri="{BB962C8B-B14F-4D97-AF65-F5344CB8AC3E}">
        <p14:creationId xmlns:p14="http://schemas.microsoft.com/office/powerpoint/2010/main" val="32030742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Here is another.</a:t>
            </a:r>
          </a:p>
        </p:txBody>
      </p:sp>
      <p:sp>
        <p:nvSpPr>
          <p:cNvPr id="4" name="Slide Number Placeholder 3"/>
          <p:cNvSpPr>
            <a:spLocks noGrp="1"/>
          </p:cNvSpPr>
          <p:nvPr>
            <p:ph type="sldNum" sz="quarter" idx="5"/>
          </p:nvPr>
        </p:nvSpPr>
        <p:spPr/>
        <p:txBody>
          <a:bodyPr/>
          <a:lstStyle/>
          <a:p>
            <a:pPr>
              <a:defRPr/>
            </a:pPr>
            <a:fld id="{EFD03BC0-D7B8-4232-BDAD-3009809F2796}" type="slidenum">
              <a:rPr lang="en-US" smtClean="0">
                <a:solidFill>
                  <a:prstClr val="black"/>
                </a:solidFill>
              </a:rPr>
              <a:pPr>
                <a:defRPr/>
              </a:pPr>
              <a:t>31</a:t>
            </a:fld>
            <a:endParaRPr lang="en-US">
              <a:solidFill>
                <a:prstClr val="black"/>
              </a:solidFill>
            </a:endParaRPr>
          </a:p>
        </p:txBody>
      </p:sp>
      <p:sp>
        <p:nvSpPr>
          <p:cNvPr id="5" name="Date Placeholder 4"/>
          <p:cNvSpPr>
            <a:spLocks noGrp="1"/>
          </p:cNvSpPr>
          <p:nvPr>
            <p:ph type="dt" sz="quarter" idx="1"/>
          </p:nvPr>
        </p:nvSpPr>
        <p:spPr/>
        <p:txBody>
          <a:bodyPr/>
          <a:lstStyle/>
          <a:p>
            <a:pPr>
              <a:defRPr/>
            </a:pPr>
            <a:r>
              <a:rPr lang="en-US">
                <a:solidFill>
                  <a:prstClr val="black"/>
                </a:solidFill>
              </a:rPr>
              <a:t>September 9, 2011</a:t>
            </a:r>
          </a:p>
        </p:txBody>
      </p:sp>
      <p:sp>
        <p:nvSpPr>
          <p:cNvPr id="6" name="Footer Placeholder 5"/>
          <p:cNvSpPr>
            <a:spLocks noGrp="1"/>
          </p:cNvSpPr>
          <p:nvPr>
            <p:ph type="ftr" sz="quarter" idx="4"/>
          </p:nvPr>
        </p:nvSpPr>
        <p:spPr/>
        <p:txBody>
          <a:bodyPr/>
          <a:lstStyle/>
          <a:p>
            <a:pPr>
              <a:defRPr/>
            </a:pPr>
            <a:r>
              <a:rPr lang="en-US">
                <a:solidFill>
                  <a:prstClr val="black"/>
                </a:solidFill>
              </a:rPr>
              <a:t>NUR886 Synthesis of Nursing Knowledge for Clinical Practice</a:t>
            </a:r>
          </a:p>
        </p:txBody>
      </p:sp>
    </p:spTree>
    <p:extLst>
      <p:ext uri="{BB962C8B-B14F-4D97-AF65-F5344CB8AC3E}">
        <p14:creationId xmlns:p14="http://schemas.microsoft.com/office/powerpoint/2010/main" val="140711037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Besides using plain language guidelines, we strongly</a:t>
            </a:r>
            <a:r>
              <a:rPr lang="en-US" baseline="0" dirty="0"/>
              <a:t> recommend having end users review your materials!</a:t>
            </a:r>
            <a:endParaRPr lang="en-US" dirty="0"/>
          </a:p>
          <a:p>
            <a:r>
              <a:rPr lang="en-US" dirty="0"/>
              <a:t>FHC established</a:t>
            </a:r>
            <a:r>
              <a:rPr lang="en-US" baseline="0" dirty="0"/>
              <a:t> a patient feedback group 9 years ago to help create the written materials we use with patients and to help us communicate better with patients about changes at the clinic.</a:t>
            </a:r>
            <a:endParaRPr lang="en-US" dirty="0"/>
          </a:p>
        </p:txBody>
      </p:sp>
      <p:sp>
        <p:nvSpPr>
          <p:cNvPr id="4" name="Slide Number Placeholder 3"/>
          <p:cNvSpPr>
            <a:spLocks noGrp="1"/>
          </p:cNvSpPr>
          <p:nvPr>
            <p:ph type="sldNum" sz="quarter" idx="10"/>
          </p:nvPr>
        </p:nvSpPr>
        <p:spPr/>
        <p:txBody>
          <a:bodyPr/>
          <a:lstStyle/>
          <a:p>
            <a:fld id="{5523FAB1-B324-4554-BA29-94E909FE0FDA}" type="slidenum">
              <a:rPr 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6801515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spcAft>
                <a:spcPts val="400"/>
              </a:spcAft>
            </a:pPr>
            <a:r>
              <a:rPr lang="en-US" altLang="en-US" i="0" dirty="0">
                <a:solidFill>
                  <a:schemeClr val="tx1"/>
                </a:solidFill>
                <a:cs typeface="Arial" pitchFamily="34" charset="0"/>
              </a:rPr>
              <a:t>STRATEGY</a:t>
            </a:r>
            <a:r>
              <a:rPr lang="en-US" altLang="en-US" i="0" baseline="0" dirty="0">
                <a:solidFill>
                  <a:schemeClr val="tx1"/>
                </a:solidFill>
                <a:cs typeface="Arial" pitchFamily="34" charset="0"/>
              </a:rPr>
              <a:t> 4:</a:t>
            </a:r>
            <a:r>
              <a:rPr lang="en-US" altLang="en-US" i="0" dirty="0">
                <a:solidFill>
                  <a:schemeClr val="tx1"/>
                </a:solidFill>
                <a:cs typeface="Arial" pitchFamily="34" charset="0"/>
              </a:rPr>
              <a:t> Encourage questions.</a:t>
            </a:r>
          </a:p>
          <a:p>
            <a:pPr>
              <a:spcBef>
                <a:spcPct val="0"/>
              </a:spcBef>
              <a:spcAft>
                <a:spcPts val="400"/>
              </a:spcAft>
            </a:pPr>
            <a:endParaRPr lang="en-US" altLang="en-US" i="1" dirty="0">
              <a:solidFill>
                <a:schemeClr val="tx1"/>
              </a:solidFill>
              <a:cs typeface="Arial" pitchFamily="34" charset="0"/>
            </a:endParaRPr>
          </a:p>
          <a:p>
            <a:pPr>
              <a:spcBef>
                <a:spcPct val="0"/>
              </a:spcBef>
              <a:spcAft>
                <a:spcPts val="400"/>
              </a:spcAft>
            </a:pPr>
            <a:r>
              <a:rPr lang="en-US" altLang="en-US" i="1" dirty="0">
                <a:solidFill>
                  <a:schemeClr val="tx1"/>
                </a:solidFill>
                <a:cs typeface="Arial" pitchFamily="34" charset="0"/>
              </a:rPr>
              <a:t>Show AHRQ Questions are the answer video (cell phone store).</a:t>
            </a:r>
          </a:p>
        </p:txBody>
      </p:sp>
      <p:sp>
        <p:nvSpPr>
          <p:cNvPr id="4" name="Slide Number Placeholder 3"/>
          <p:cNvSpPr>
            <a:spLocks noGrp="1"/>
          </p:cNvSpPr>
          <p:nvPr>
            <p:ph type="sldNum" sz="quarter" idx="10"/>
          </p:nvPr>
        </p:nvSpPr>
        <p:spPr/>
        <p:txBody>
          <a:bodyPr/>
          <a:lstStyle/>
          <a:p>
            <a:fld id="{5523FAB1-B324-4554-BA29-94E909FE0FDA}" type="slidenum">
              <a:rPr 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263763177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17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1" indent="0" algn="l" defTabSz="914400" rtl="0" eaLnBrk="1" fontAlgn="auto" latinLnBrk="0" hangingPunct="1">
              <a:lnSpc>
                <a:spcPct val="100000"/>
              </a:lnSpc>
              <a:spcBef>
                <a:spcPts val="0"/>
              </a:spcBef>
              <a:spcAft>
                <a:spcPts val="400"/>
              </a:spcAft>
              <a:buClrTx/>
              <a:buSzTx/>
              <a:buFontTx/>
              <a:buNone/>
              <a:tabLst/>
              <a:defRPr/>
            </a:pPr>
            <a:r>
              <a:rPr lang="en-US" altLang="en-US" i="0" dirty="0">
                <a:solidFill>
                  <a:schemeClr val="tx1"/>
                </a:solidFill>
                <a:cs typeface="Arial" pitchFamily="34" charset="0"/>
              </a:rPr>
              <a:t>Patients are often too intimidated to ask questions of their health care provider.</a:t>
            </a:r>
          </a:p>
          <a:p>
            <a:pPr marL="0" lvl="1">
              <a:spcAft>
                <a:spcPts val="400"/>
              </a:spcAft>
            </a:pPr>
            <a:r>
              <a:rPr lang="en-US" altLang="en-US" dirty="0">
                <a:solidFill>
                  <a:schemeClr val="tx1"/>
                </a:solidFill>
                <a:latin typeface="+mn-lt"/>
                <a:cs typeface="Arial" pitchFamily="34" charset="0"/>
              </a:rPr>
              <a:t>But asking questions is one of the best ways patients get information and make sure they understand it.  </a:t>
            </a:r>
          </a:p>
          <a:p>
            <a:pPr marL="0" lvl="1">
              <a:spcAft>
                <a:spcPts val="400"/>
              </a:spcAft>
            </a:pPr>
            <a:r>
              <a:rPr lang="en-US" altLang="en-US" dirty="0">
                <a:solidFill>
                  <a:schemeClr val="tx1"/>
                </a:solidFill>
                <a:latin typeface="+mn-lt"/>
                <a:cs typeface="Arial" pitchFamily="34" charset="0"/>
              </a:rPr>
              <a:t>Questions also give YOU an idea whether you are making sense to the patient.</a:t>
            </a:r>
          </a:p>
          <a:p>
            <a:pPr marL="0" lvl="1">
              <a:spcAft>
                <a:spcPts val="400"/>
              </a:spcAft>
            </a:pPr>
            <a:endParaRPr lang="en-US" altLang="en-US" baseline="0" dirty="0">
              <a:solidFill>
                <a:schemeClr val="tx1"/>
              </a:solidFill>
              <a:latin typeface="+mn-lt"/>
              <a:cs typeface="Arial" pitchFamily="34" charset="0"/>
            </a:endParaRPr>
          </a:p>
          <a:p>
            <a:pPr marL="0" lvl="1">
              <a:spcAft>
                <a:spcPts val="400"/>
              </a:spcAft>
            </a:pPr>
            <a:r>
              <a:rPr lang="en-US" altLang="en-US" baseline="0" dirty="0">
                <a:solidFill>
                  <a:schemeClr val="tx1"/>
                </a:solidFill>
                <a:latin typeface="+mn-lt"/>
                <a:cs typeface="Arial" pitchFamily="34" charset="0"/>
              </a:rPr>
              <a:t>HOW you ask for questions can make a big difference.</a:t>
            </a:r>
          </a:p>
          <a:p>
            <a:pPr marL="0" lvl="1">
              <a:spcAft>
                <a:spcPts val="400"/>
              </a:spcAft>
            </a:pPr>
            <a:r>
              <a:rPr lang="en-US" altLang="en-US" baseline="0" dirty="0">
                <a:solidFill>
                  <a:schemeClr val="tx1"/>
                </a:solidFill>
                <a:latin typeface="+mn-lt"/>
                <a:cs typeface="Arial" pitchFamily="34" charset="0"/>
              </a:rPr>
              <a:t>--use “What questions do you have?”</a:t>
            </a:r>
          </a:p>
          <a:p>
            <a:pPr marL="0" lvl="1">
              <a:spcAft>
                <a:spcPts val="400"/>
              </a:spcAft>
            </a:pPr>
            <a:r>
              <a:rPr lang="en-US" altLang="en-US" baseline="0" dirty="0">
                <a:solidFill>
                  <a:schemeClr val="tx1"/>
                </a:solidFill>
                <a:latin typeface="+mn-lt"/>
                <a:cs typeface="Arial" pitchFamily="34" charset="0"/>
              </a:rPr>
              <a:t>--NOT “Do you have any questions?”</a:t>
            </a:r>
            <a:endParaRPr lang="en-US" altLang="en-US" dirty="0">
              <a:solidFill>
                <a:schemeClr val="tx1"/>
              </a:solidFill>
              <a:latin typeface="+mn-lt"/>
              <a:cs typeface="Arial" pitchFamily="34" charset="0"/>
            </a:endParaRPr>
          </a:p>
          <a:p>
            <a:endParaRPr lang="en-US" altLang="en-US" dirty="0"/>
          </a:p>
        </p:txBody>
      </p:sp>
      <p:sp>
        <p:nvSpPr>
          <p:cNvPr id="4" name="Slide Number Placeholder 3"/>
          <p:cNvSpPr>
            <a:spLocks noGrp="1"/>
          </p:cNvSpPr>
          <p:nvPr>
            <p:ph type="sldNum" sz="quarter" idx="5"/>
          </p:nvPr>
        </p:nvSpPr>
        <p:spPr/>
        <p:txBody>
          <a:bodyPr/>
          <a:lstStyle/>
          <a:p>
            <a:pPr>
              <a:defRPr/>
            </a:pPr>
            <a:fld id="{703CBA99-BD2C-419A-B3AC-DB8EC7EA65AA}" type="slidenum">
              <a:rPr lang="en-US" smtClean="0">
                <a:solidFill>
                  <a:prstClr val="black"/>
                </a:solidFill>
              </a:rPr>
              <a:pPr>
                <a:defRPr/>
              </a:pPr>
              <a:t>34</a:t>
            </a:fld>
            <a:endParaRPr lang="en-US">
              <a:solidFill>
                <a:prstClr val="black"/>
              </a:solidFill>
            </a:endParaRPr>
          </a:p>
        </p:txBody>
      </p:sp>
    </p:spTree>
    <p:extLst>
      <p:ext uri="{BB962C8B-B14F-4D97-AF65-F5344CB8AC3E}">
        <p14:creationId xmlns:p14="http://schemas.microsoft.com/office/powerpoint/2010/main" val="300272016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76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spcAft>
                <a:spcPts val="413"/>
              </a:spcAft>
            </a:pPr>
            <a:r>
              <a:rPr lang="en-US" altLang="en-US" dirty="0">
                <a:solidFill>
                  <a:schemeClr val="tx1"/>
                </a:solidFill>
                <a:latin typeface="+mn-lt"/>
                <a:cs typeface="Arial" pitchFamily="34" charset="0"/>
              </a:rPr>
              <a:t>Several tools</a:t>
            </a:r>
            <a:r>
              <a:rPr lang="en-US" altLang="en-US" baseline="0" dirty="0">
                <a:solidFill>
                  <a:schemeClr val="tx1"/>
                </a:solidFill>
                <a:latin typeface="+mn-lt"/>
                <a:cs typeface="Arial" pitchFamily="34" charset="0"/>
              </a:rPr>
              <a:t> exist to help patients come up with questions for their health care team.</a:t>
            </a:r>
          </a:p>
          <a:p>
            <a:pPr>
              <a:spcBef>
                <a:spcPct val="0"/>
              </a:spcBef>
              <a:spcAft>
                <a:spcPts val="413"/>
              </a:spcAft>
            </a:pPr>
            <a:endParaRPr lang="en-US" altLang="en-US" baseline="0" dirty="0">
              <a:solidFill>
                <a:schemeClr val="tx1"/>
              </a:solidFill>
              <a:latin typeface="+mn-lt"/>
              <a:cs typeface="Arial" pitchFamily="34" charset="0"/>
            </a:endParaRPr>
          </a:p>
          <a:p>
            <a:pPr>
              <a:spcBef>
                <a:spcPct val="0"/>
              </a:spcBef>
              <a:spcAft>
                <a:spcPts val="413"/>
              </a:spcAft>
            </a:pPr>
            <a:r>
              <a:rPr lang="en-US" altLang="en-US" baseline="0" dirty="0">
                <a:solidFill>
                  <a:schemeClr val="tx1"/>
                </a:solidFill>
                <a:latin typeface="+mn-lt"/>
                <a:cs typeface="Arial" pitchFamily="34" charset="0"/>
              </a:rPr>
              <a:t>Ask Me 3 was developed by the National Patient Safety Foundation.  </a:t>
            </a:r>
            <a:r>
              <a:rPr lang="en-US" altLang="en-US" dirty="0">
                <a:solidFill>
                  <a:schemeClr val="tx1"/>
                </a:solidFill>
                <a:latin typeface="+mn-lt"/>
                <a:cs typeface="Arial" pitchFamily="34" charset="0"/>
              </a:rPr>
              <a:t>It is 3 questions anyone can ask to make sure they understand what to do when they leave a heath provider’s office.</a:t>
            </a:r>
          </a:p>
          <a:p>
            <a:pPr>
              <a:spcBef>
                <a:spcPct val="0"/>
              </a:spcBef>
              <a:spcAft>
                <a:spcPts val="413"/>
              </a:spcAft>
            </a:pPr>
            <a:r>
              <a:rPr lang="en-US" altLang="en-US" dirty="0">
                <a:solidFill>
                  <a:schemeClr val="tx1"/>
                </a:solidFill>
                <a:latin typeface="+mn-lt"/>
                <a:cs typeface="Arial" pitchFamily="34" charset="0"/>
              </a:rPr>
              <a:t>--What is my main problem?</a:t>
            </a:r>
          </a:p>
          <a:p>
            <a:pPr>
              <a:spcBef>
                <a:spcPct val="0"/>
              </a:spcBef>
              <a:spcAft>
                <a:spcPts val="413"/>
              </a:spcAft>
            </a:pPr>
            <a:r>
              <a:rPr lang="en-US" altLang="en-US" dirty="0">
                <a:solidFill>
                  <a:schemeClr val="tx1"/>
                </a:solidFill>
                <a:latin typeface="+mn-lt"/>
                <a:cs typeface="Arial" pitchFamily="34" charset="0"/>
              </a:rPr>
              <a:t>--What do I need to do about it?</a:t>
            </a:r>
          </a:p>
          <a:p>
            <a:pPr>
              <a:spcBef>
                <a:spcPct val="0"/>
              </a:spcBef>
              <a:spcAft>
                <a:spcPts val="413"/>
              </a:spcAft>
            </a:pPr>
            <a:r>
              <a:rPr lang="en-US" altLang="en-US" dirty="0">
                <a:solidFill>
                  <a:schemeClr val="tx1"/>
                </a:solidFill>
                <a:latin typeface="+mn-lt"/>
                <a:cs typeface="Arial" pitchFamily="34" charset="0"/>
              </a:rPr>
              <a:t>--Why is it important?</a:t>
            </a:r>
          </a:p>
          <a:p>
            <a:pPr>
              <a:spcBef>
                <a:spcPct val="0"/>
              </a:spcBef>
              <a:spcAft>
                <a:spcPts val="413"/>
              </a:spcAft>
            </a:pPr>
            <a:endParaRPr lang="en-US" altLang="en-US" dirty="0">
              <a:solidFill>
                <a:schemeClr val="tx1"/>
              </a:solidFill>
              <a:latin typeface="+mn-lt"/>
              <a:cs typeface="Arial" pitchFamily="34" charset="0"/>
            </a:endParaRPr>
          </a:p>
          <a:p>
            <a:pPr>
              <a:spcBef>
                <a:spcPct val="0"/>
              </a:spcBef>
              <a:spcAft>
                <a:spcPts val="413"/>
              </a:spcAft>
            </a:pPr>
            <a:r>
              <a:rPr lang="en-US" altLang="en-US" dirty="0">
                <a:solidFill>
                  <a:schemeClr val="tx1"/>
                </a:solidFill>
                <a:latin typeface="+mn-lt"/>
                <a:cs typeface="Arial" pitchFamily="34" charset="0"/>
              </a:rPr>
              <a:t>This website has </a:t>
            </a:r>
            <a:r>
              <a:rPr lang="en-US" altLang="en-US" baseline="0" dirty="0">
                <a:solidFill>
                  <a:schemeClr val="tx1"/>
                </a:solidFill>
                <a:latin typeface="+mn-lt"/>
                <a:cs typeface="Arial" pitchFamily="34" charset="0"/>
              </a:rPr>
              <a:t>materials for health facilities to educate patients about Ask Me 3 and encourage them to ask questions.</a:t>
            </a:r>
            <a:endParaRPr lang="en-US" altLang="en-US" dirty="0">
              <a:solidFill>
                <a:schemeClr val="tx1"/>
              </a:solidFill>
              <a:latin typeface="+mn-lt"/>
              <a:cs typeface="Arial" pitchFamily="34" charset="0"/>
            </a:endParaRPr>
          </a:p>
        </p:txBody>
      </p:sp>
      <p:sp>
        <p:nvSpPr>
          <p:cNvPr id="5" name="Slide Number Placeholder 4"/>
          <p:cNvSpPr>
            <a:spLocks noGrp="1"/>
          </p:cNvSpPr>
          <p:nvPr>
            <p:ph type="sldNum" sz="quarter" idx="5"/>
          </p:nvPr>
        </p:nvSpPr>
        <p:spPr/>
        <p:txBody>
          <a:bodyPr/>
          <a:lstStyle/>
          <a:p>
            <a:pPr>
              <a:defRPr/>
            </a:pPr>
            <a:fld id="{55B69A72-D9F0-4BFB-93A2-4FF0A9817406}" type="slidenum">
              <a:rPr lang="en-US" smtClean="0">
                <a:solidFill>
                  <a:prstClr val="black"/>
                </a:solidFill>
              </a:rPr>
              <a:pPr>
                <a:defRPr/>
              </a:pPr>
              <a:t>35</a:t>
            </a:fld>
            <a:endParaRPr lang="en-US">
              <a:solidFill>
                <a:prstClr val="black"/>
              </a:solidFill>
            </a:endParaRPr>
          </a:p>
        </p:txBody>
      </p:sp>
    </p:spTree>
    <p:extLst>
      <p:ext uri="{BB962C8B-B14F-4D97-AF65-F5344CB8AC3E}">
        <p14:creationId xmlns:p14="http://schemas.microsoft.com/office/powerpoint/2010/main" val="11064806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76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a:t>The AHRQ Question Builder helps patients ask more specific questions</a:t>
            </a:r>
            <a:r>
              <a:rPr lang="en-US" baseline="0" dirty="0"/>
              <a:t> for </a:t>
            </a:r>
            <a:r>
              <a:rPr lang="en-US" dirty="0"/>
              <a:t>different situations, including getting a prescription</a:t>
            </a:r>
            <a:r>
              <a:rPr lang="en-US" baseline="0" dirty="0"/>
              <a:t> or </a:t>
            </a:r>
            <a:r>
              <a:rPr lang="en-US" dirty="0"/>
              <a:t>having a test,</a:t>
            </a:r>
            <a:r>
              <a:rPr lang="en-US" baseline="0" dirty="0"/>
              <a:t> procedure, or </a:t>
            </a:r>
            <a:r>
              <a:rPr lang="en-US" dirty="0"/>
              <a:t>surgery. </a:t>
            </a:r>
          </a:p>
          <a:p>
            <a:endParaRPr lang="en-US" dirty="0"/>
          </a:p>
          <a:p>
            <a:r>
              <a:rPr lang="en-US" dirty="0"/>
              <a:t>The web site helps</a:t>
            </a:r>
            <a:r>
              <a:rPr lang="en-US" baseline="0" dirty="0"/>
              <a:t> patients</a:t>
            </a:r>
            <a:r>
              <a:rPr lang="en-US" dirty="0"/>
              <a:t> create a personal list of questions they can print out. </a:t>
            </a:r>
            <a:endParaRPr lang="en-US" i="0" dirty="0">
              <a:solidFill>
                <a:srgbClr val="C00000"/>
              </a:solidFill>
            </a:endParaRPr>
          </a:p>
        </p:txBody>
      </p:sp>
      <p:sp>
        <p:nvSpPr>
          <p:cNvPr id="5" name="Slide Number Placeholder 4"/>
          <p:cNvSpPr>
            <a:spLocks noGrp="1"/>
          </p:cNvSpPr>
          <p:nvPr>
            <p:ph type="sldNum" sz="quarter" idx="5"/>
          </p:nvPr>
        </p:nvSpPr>
        <p:spPr/>
        <p:txBody>
          <a:bodyPr/>
          <a:lstStyle/>
          <a:p>
            <a:pPr>
              <a:defRPr/>
            </a:pPr>
            <a:fld id="{55B69A72-D9F0-4BFB-93A2-4FF0A9817406}" type="slidenum">
              <a:rPr lang="en-US" smtClean="0">
                <a:solidFill>
                  <a:prstClr val="black"/>
                </a:solidFill>
              </a:rPr>
              <a:pPr>
                <a:defRPr/>
              </a:pPr>
              <a:t>36</a:t>
            </a:fld>
            <a:endParaRPr lang="en-US">
              <a:solidFill>
                <a:prstClr val="black"/>
              </a:solidFill>
            </a:endParaRPr>
          </a:p>
        </p:txBody>
      </p:sp>
    </p:spTree>
    <p:extLst>
      <p:ext uri="{BB962C8B-B14F-4D97-AF65-F5344CB8AC3E}">
        <p14:creationId xmlns:p14="http://schemas.microsoft.com/office/powerpoint/2010/main" val="41441878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0" dirty="0"/>
              <a:t>STRATEGY 5:</a:t>
            </a:r>
            <a:r>
              <a:rPr lang="en-US" i="0" baseline="0" dirty="0"/>
              <a:t> Discuss medications clearly.</a:t>
            </a:r>
            <a:endParaRPr lang="en-US" i="0" dirty="0"/>
          </a:p>
          <a:p>
            <a:endParaRPr lang="en-US" i="0" dirty="0"/>
          </a:p>
          <a:p>
            <a:r>
              <a:rPr lang="en-US" i="0" dirty="0"/>
              <a:t>Medication errors</a:t>
            </a:r>
            <a:r>
              <a:rPr lang="en-US" i="0" baseline="0" dirty="0"/>
              <a:t> are the most common medical mistakes, with more than more than 1.5 million adverse events each year.</a:t>
            </a:r>
          </a:p>
          <a:p>
            <a:endParaRPr lang="en-US" i="0" baseline="0" dirty="0"/>
          </a:p>
          <a:p>
            <a:r>
              <a:rPr lang="en-US" i="0" baseline="0" dirty="0"/>
              <a:t>Why does this happen?</a:t>
            </a:r>
            <a:endParaRPr lang="en-US" i="1" dirty="0"/>
          </a:p>
          <a:p>
            <a:endParaRPr lang="en-US" i="1" dirty="0"/>
          </a:p>
          <a:p>
            <a:r>
              <a:rPr lang="en-US" i="1" dirty="0"/>
              <a:t>Review slide.</a:t>
            </a:r>
          </a:p>
        </p:txBody>
      </p:sp>
      <p:sp>
        <p:nvSpPr>
          <p:cNvPr id="4" name="Slide Number Placeholder 3"/>
          <p:cNvSpPr>
            <a:spLocks noGrp="1"/>
          </p:cNvSpPr>
          <p:nvPr>
            <p:ph type="sldNum" sz="quarter" idx="10"/>
          </p:nvPr>
        </p:nvSpPr>
        <p:spPr/>
        <p:txBody>
          <a:bodyPr/>
          <a:lstStyle/>
          <a:p>
            <a:pPr>
              <a:defRPr/>
            </a:pPr>
            <a:fld id="{6EF0BF18-C21F-4076-9D48-6529387A4B96}" type="slidenum">
              <a:rPr lang="en-US" smtClean="0">
                <a:solidFill>
                  <a:prstClr val="black"/>
                </a:solidFill>
              </a:rPr>
              <a:pPr>
                <a:defRPr/>
              </a:pPr>
              <a:t>37</a:t>
            </a:fld>
            <a:endParaRPr lang="en-US" dirty="0">
              <a:solidFill>
                <a:prstClr val="black"/>
              </a:solidFill>
            </a:endParaRPr>
          </a:p>
        </p:txBody>
      </p:sp>
    </p:spTree>
    <p:extLst>
      <p:ext uri="{BB962C8B-B14F-4D97-AF65-F5344CB8AC3E}">
        <p14:creationId xmlns:p14="http://schemas.microsoft.com/office/powerpoint/2010/main" val="171777715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1" dirty="0"/>
              <a:t>Review slide.</a:t>
            </a:r>
          </a:p>
        </p:txBody>
      </p:sp>
      <p:sp>
        <p:nvSpPr>
          <p:cNvPr id="4" name="Slide Number Placeholder 3"/>
          <p:cNvSpPr>
            <a:spLocks noGrp="1"/>
          </p:cNvSpPr>
          <p:nvPr>
            <p:ph type="sldNum" sz="quarter" idx="10"/>
          </p:nvPr>
        </p:nvSpPr>
        <p:spPr/>
        <p:txBody>
          <a:bodyPr/>
          <a:lstStyle/>
          <a:p>
            <a:pPr>
              <a:defRPr/>
            </a:pPr>
            <a:fld id="{6EF0BF18-C21F-4076-9D48-6529387A4B96}" type="slidenum">
              <a:rPr lang="en-US" smtClean="0"/>
              <a:pPr>
                <a:defRPr/>
              </a:pPr>
              <a:t>38</a:t>
            </a:fld>
            <a:endParaRPr lang="en-US" dirty="0"/>
          </a:p>
        </p:txBody>
      </p:sp>
    </p:spTree>
    <p:extLst>
      <p:ext uri="{BB962C8B-B14F-4D97-AF65-F5344CB8AC3E}">
        <p14:creationId xmlns:p14="http://schemas.microsoft.com/office/powerpoint/2010/main" val="238652495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1" dirty="0">
                <a:ea typeface="ＭＳ Ｐゴシック" charset="-128"/>
              </a:rPr>
              <a:t>Review slide.</a:t>
            </a:r>
          </a:p>
          <a:p>
            <a:endParaRPr lang="en-US" dirty="0">
              <a:ea typeface="ＭＳ Ｐゴシック"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ea typeface="ＭＳ Ｐゴシック" charset="-128"/>
              </a:rPr>
              <a:t>These</a:t>
            </a:r>
            <a:r>
              <a:rPr lang="en-US" baseline="0" dirty="0">
                <a:ea typeface="ＭＳ Ｐゴシック" charset="-128"/>
              </a:rPr>
              <a:t> pills</a:t>
            </a:r>
            <a:r>
              <a:rPr lang="en-US" dirty="0">
                <a:ea typeface="ＭＳ Ｐゴシック" charset="-128"/>
              </a:rPr>
              <a:t> are all ibuprofen</a:t>
            </a:r>
            <a:r>
              <a:rPr lang="en-US" baseline="0" dirty="0">
                <a:ea typeface="ＭＳ Ｐゴシック" charset="-128"/>
              </a:rPr>
              <a:t> and there are o</a:t>
            </a:r>
            <a:r>
              <a:rPr lang="en-US" dirty="0">
                <a:ea typeface="ＭＳ Ｐゴシック" charset="-128"/>
              </a:rPr>
              <a:t>ver 20 different </a:t>
            </a:r>
            <a:r>
              <a:rPr lang="en-US" altLang="ja-JP" dirty="0">
                <a:ea typeface="ＭＳ Ｐゴシック" charset="-128"/>
              </a:rPr>
              <a:t>brand names for ibuprofen.</a:t>
            </a:r>
            <a:endParaRPr lang="en-US" dirty="0"/>
          </a:p>
          <a:p>
            <a:r>
              <a:rPr lang="en-US" dirty="0">
                <a:ea typeface="ＭＳ Ｐゴシック" charset="-128"/>
              </a:rPr>
              <a:t>--Motrin</a:t>
            </a:r>
          </a:p>
          <a:p>
            <a:r>
              <a:rPr lang="en-US" dirty="0">
                <a:ea typeface="ＭＳ Ｐゴシック" charset="-128"/>
              </a:rPr>
              <a:t>--Advil</a:t>
            </a:r>
          </a:p>
          <a:p>
            <a:r>
              <a:rPr lang="en-US" dirty="0">
                <a:ea typeface="ＭＳ Ｐゴシック" charset="-128"/>
              </a:rPr>
              <a:t>--</a:t>
            </a:r>
            <a:r>
              <a:rPr lang="en-US" dirty="0" err="1">
                <a:ea typeface="ＭＳ Ｐゴシック" charset="-128"/>
              </a:rPr>
              <a:t>Nupren</a:t>
            </a:r>
            <a:r>
              <a:rPr lang="en-US" dirty="0">
                <a:ea typeface="ＭＳ Ｐゴシック" charset="-128"/>
              </a:rPr>
              <a:t> </a:t>
            </a:r>
          </a:p>
          <a:p>
            <a:r>
              <a:rPr lang="en-US" dirty="0">
                <a:ea typeface="ＭＳ Ｐゴシック" charset="-128"/>
              </a:rPr>
              <a:t>--</a:t>
            </a:r>
            <a:r>
              <a:rPr lang="en-US" dirty="0" err="1">
                <a:ea typeface="ＭＳ Ｐゴシック" charset="-128"/>
              </a:rPr>
              <a:t>Walprofen</a:t>
            </a:r>
            <a:endParaRPr lang="en-US" dirty="0">
              <a:ea typeface="ＭＳ Ｐゴシック" charset="-128"/>
            </a:endParaRPr>
          </a:p>
          <a:p>
            <a:r>
              <a:rPr lang="en-US" dirty="0">
                <a:ea typeface="ＭＳ Ｐゴシック" charset="-128"/>
              </a:rPr>
              <a:t>--</a:t>
            </a:r>
            <a:r>
              <a:rPr lang="en-US" dirty="0" err="1">
                <a:ea typeface="ＭＳ Ｐゴシック" charset="-128"/>
              </a:rPr>
              <a:t>Dolgesic</a:t>
            </a:r>
            <a:endParaRPr lang="en-US" dirty="0">
              <a:ea typeface="ＭＳ Ｐゴシック" charset="-128"/>
            </a:endParaRPr>
          </a:p>
          <a:p>
            <a:r>
              <a:rPr lang="en-US" dirty="0">
                <a:ea typeface="ＭＳ Ｐゴシック" charset="-128"/>
              </a:rPr>
              <a:t>--</a:t>
            </a:r>
            <a:r>
              <a:rPr lang="en-US" dirty="0" err="1">
                <a:ea typeface="ＭＳ Ｐゴシック" charset="-128"/>
              </a:rPr>
              <a:t>Addaprin</a:t>
            </a:r>
            <a:endParaRPr lang="en-US" dirty="0">
              <a:ea typeface="ＭＳ Ｐゴシック" charset="-128"/>
            </a:endParaRPr>
          </a:p>
          <a:p>
            <a:endParaRPr lang="en-US" dirty="0">
              <a:ea typeface="ＭＳ Ｐゴシック" charset="-128"/>
            </a:endParaRPr>
          </a:p>
        </p:txBody>
      </p:sp>
      <p:sp>
        <p:nvSpPr>
          <p:cNvPr id="4" name="Slide Number Placeholder 3"/>
          <p:cNvSpPr>
            <a:spLocks noGrp="1"/>
          </p:cNvSpPr>
          <p:nvPr>
            <p:ph type="sldNum" sz="quarter" idx="10"/>
          </p:nvPr>
        </p:nvSpPr>
        <p:spPr/>
        <p:txBody>
          <a:bodyPr/>
          <a:lstStyle/>
          <a:p>
            <a:pPr>
              <a:defRPr/>
            </a:pPr>
            <a:fld id="{6EF0BF18-C21F-4076-9D48-6529387A4B96}" type="slidenum">
              <a:rPr lang="en-US" smtClean="0">
                <a:solidFill>
                  <a:prstClr val="black"/>
                </a:solidFill>
              </a:rPr>
              <a:pPr>
                <a:defRPr/>
              </a:pPr>
              <a:t>39</a:t>
            </a:fld>
            <a:endParaRPr lang="en-US" dirty="0">
              <a:solidFill>
                <a:prstClr val="black"/>
              </a:solidFill>
            </a:endParaRPr>
          </a:p>
        </p:txBody>
      </p:sp>
    </p:spTree>
    <p:extLst>
      <p:ext uri="{BB962C8B-B14F-4D97-AF65-F5344CB8AC3E}">
        <p14:creationId xmlns:p14="http://schemas.microsoft.com/office/powerpoint/2010/main" val="7321406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a:defRPr/>
            </a:pPr>
            <a:fld id="{7C208FEB-70E3-4071-9E91-EE01FE3AA3BE}" type="slidenum">
              <a:rPr lang="en-US" smtClean="0">
                <a:solidFill>
                  <a:prstClr val="black"/>
                </a:solidFill>
              </a:rPr>
              <a:pPr>
                <a:defRPr/>
              </a:pPr>
              <a:t>4</a:t>
            </a:fld>
            <a:endParaRPr lang="en-US">
              <a:solidFill>
                <a:prstClr val="black"/>
              </a:solidFill>
            </a:endParaRPr>
          </a:p>
        </p:txBody>
      </p:sp>
      <p:sp>
        <p:nvSpPr>
          <p:cNvPr id="13619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2" name="Rectangle 3"/>
          <p:cNvSpPr>
            <a:spLocks noGrp="1" noChangeArrowheads="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466387" indent="-466387">
              <a:spcAft>
                <a:spcPts val="400"/>
              </a:spcAft>
              <a:defRPr/>
            </a:pPr>
            <a:r>
              <a:rPr lang="en-US" i="1" dirty="0">
                <a:solidFill>
                  <a:schemeClr val="tx1"/>
                </a:solidFill>
                <a:latin typeface="+mn-lt"/>
                <a:cs typeface="Arial" panose="020B0604020202020204" pitchFamily="34" charset="0"/>
              </a:rPr>
              <a:t>Read definition on slide.</a:t>
            </a:r>
          </a:p>
          <a:p>
            <a:pPr marL="466387" indent="-466387">
              <a:spcAft>
                <a:spcPts val="400"/>
              </a:spcAft>
              <a:defRPr/>
            </a:pPr>
            <a:endParaRPr lang="en-US" dirty="0">
              <a:solidFill>
                <a:schemeClr val="tx1"/>
              </a:solidFill>
              <a:latin typeface="+mn-lt"/>
              <a:cs typeface="Arial" panose="020B0604020202020204" pitchFamily="34" charset="0"/>
            </a:endParaRPr>
          </a:p>
          <a:p>
            <a:pPr marL="466387" indent="-466387">
              <a:spcAft>
                <a:spcPts val="400"/>
              </a:spcAft>
              <a:defRPr/>
            </a:pPr>
            <a:r>
              <a:rPr lang="en-US" dirty="0">
                <a:solidFill>
                  <a:schemeClr val="tx1"/>
                </a:solidFill>
                <a:latin typeface="+mn-lt"/>
                <a:cs typeface="Arial" panose="020B0604020202020204" pitchFamily="34" charset="0"/>
              </a:rPr>
              <a:t>Let’s look more closely at this definition.</a:t>
            </a:r>
          </a:p>
          <a:p>
            <a:pPr marL="466387" indent="-466387">
              <a:spcAft>
                <a:spcPts val="400"/>
              </a:spcAft>
              <a:defRPr/>
            </a:pPr>
            <a:endParaRPr lang="en-US" dirty="0">
              <a:solidFill>
                <a:schemeClr val="tx1"/>
              </a:solidFill>
              <a:latin typeface="+mn-lt"/>
              <a:cs typeface="Arial" panose="020B0604020202020204" pitchFamily="34" charset="0"/>
            </a:endParaRPr>
          </a:p>
          <a:p>
            <a:pPr marL="466387" indent="-466387">
              <a:spcAft>
                <a:spcPts val="400"/>
              </a:spcAft>
              <a:defRPr/>
            </a:pPr>
            <a:r>
              <a:rPr lang="en-US" dirty="0">
                <a:solidFill>
                  <a:schemeClr val="tx1"/>
                </a:solidFill>
                <a:latin typeface="+mn-lt"/>
                <a:cs typeface="Arial" panose="020B0604020202020204" pitchFamily="34" charset="0"/>
              </a:rPr>
              <a:t>Obtaining = getting health information</a:t>
            </a:r>
          </a:p>
          <a:p>
            <a:pPr marL="466387" indent="-466387">
              <a:spcAft>
                <a:spcPts val="400"/>
              </a:spcAft>
              <a:defRPr/>
            </a:pPr>
            <a:r>
              <a:rPr lang="en-US" dirty="0">
                <a:solidFill>
                  <a:schemeClr val="tx1"/>
                </a:solidFill>
                <a:latin typeface="+mn-lt"/>
                <a:cs typeface="Arial" panose="020B0604020202020204" pitchFamily="34" charset="0"/>
              </a:rPr>
              <a:t>Processing = using reading skills, math skills, logic skills, and more </a:t>
            </a:r>
          </a:p>
          <a:p>
            <a:pPr marL="466387" indent="-466387">
              <a:spcAft>
                <a:spcPts val="400"/>
              </a:spcAft>
              <a:defRPr/>
            </a:pPr>
            <a:r>
              <a:rPr lang="en-US" dirty="0">
                <a:solidFill>
                  <a:schemeClr val="tx1"/>
                </a:solidFill>
                <a:latin typeface="+mn-lt"/>
                <a:cs typeface="Arial" panose="020B0604020202020204" pitchFamily="34" charset="0"/>
              </a:rPr>
              <a:t>Communicating = being able to describe a health issue</a:t>
            </a:r>
            <a:r>
              <a:rPr lang="en-US" baseline="0" dirty="0">
                <a:solidFill>
                  <a:schemeClr val="tx1"/>
                </a:solidFill>
                <a:latin typeface="+mn-lt"/>
                <a:cs typeface="Arial" panose="020B0604020202020204" pitchFamily="34" charset="0"/>
              </a:rPr>
              <a:t> and ask questions</a:t>
            </a:r>
            <a:endParaRPr lang="en-US" dirty="0">
              <a:solidFill>
                <a:schemeClr val="tx1"/>
              </a:solidFill>
              <a:latin typeface="+mn-lt"/>
              <a:cs typeface="Arial" panose="020B0604020202020204" pitchFamily="34" charset="0"/>
            </a:endParaRPr>
          </a:p>
          <a:p>
            <a:pPr marL="466387" indent="-466387">
              <a:spcAft>
                <a:spcPts val="400"/>
              </a:spcAft>
              <a:defRPr/>
            </a:pPr>
            <a:r>
              <a:rPr lang="en-US" dirty="0">
                <a:solidFill>
                  <a:schemeClr val="tx1"/>
                </a:solidFill>
                <a:latin typeface="+mn-lt"/>
                <a:cs typeface="Arial" panose="020B0604020202020204" pitchFamily="34" charset="0"/>
              </a:rPr>
              <a:t>Understanding = knowing what the </a:t>
            </a:r>
            <a:r>
              <a:rPr lang="en-US" baseline="0" dirty="0">
                <a:solidFill>
                  <a:schemeClr val="tx1"/>
                </a:solidFill>
                <a:latin typeface="+mn-lt"/>
                <a:cs typeface="Arial" panose="020B0604020202020204" pitchFamily="34" charset="0"/>
              </a:rPr>
              <a:t>health information means once you have it</a:t>
            </a:r>
          </a:p>
          <a:p>
            <a:pPr marL="466387" indent="-466387">
              <a:spcAft>
                <a:spcPts val="400"/>
              </a:spcAft>
              <a:defRPr/>
            </a:pPr>
            <a:r>
              <a:rPr lang="en-US" baseline="0" dirty="0">
                <a:solidFill>
                  <a:schemeClr val="tx1"/>
                </a:solidFill>
                <a:latin typeface="+mn-lt"/>
                <a:cs typeface="Arial" panose="020B0604020202020204" pitchFamily="34" charset="0"/>
              </a:rPr>
              <a:t>Making appropriate health decisions = using the health information in everyday life to stay healthy or feel </a:t>
            </a:r>
            <a:r>
              <a:rPr lang="en-US" dirty="0">
                <a:solidFill>
                  <a:schemeClr val="tx1"/>
                </a:solidFill>
                <a:latin typeface="+mn-lt"/>
                <a:cs typeface="Arial" panose="020B0604020202020204" pitchFamily="34" charset="0"/>
              </a:rPr>
              <a:t>better</a:t>
            </a:r>
          </a:p>
          <a:p>
            <a:pPr>
              <a:defRPr/>
            </a:pPr>
            <a:endParaRPr lang="en-US" dirty="0">
              <a:solidFill>
                <a:schemeClr val="bg1"/>
              </a:solidFill>
              <a:latin typeface="Arial" panose="020B0604020202020204" pitchFamily="34" charset="0"/>
              <a:cs typeface="Arial" panose="020B0604020202020204" pitchFamily="34" charset="0"/>
            </a:endParaRPr>
          </a:p>
          <a:p>
            <a:pPr eaLnBrk="1" hangingPunct="1">
              <a:spcBef>
                <a:spcPct val="0"/>
              </a:spcBef>
              <a:defRPr/>
            </a:pPr>
            <a:endParaRPr lang="en-US"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7044883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Show Dr. House video.</a:t>
            </a:r>
          </a:p>
          <a:p>
            <a:endParaRPr lang="en-US" i="0" dirty="0"/>
          </a:p>
          <a:p>
            <a:r>
              <a:rPr lang="en-US" i="0" dirty="0"/>
              <a:t>This patient has been using</a:t>
            </a:r>
            <a:r>
              <a:rPr lang="en-US" i="0" baseline="0" dirty="0"/>
              <a:t> her medication totally wrong!</a:t>
            </a:r>
          </a:p>
          <a:p>
            <a:endParaRPr lang="en-US" i="0" baseline="0" dirty="0"/>
          </a:p>
          <a:p>
            <a:endParaRPr lang="en-US" i="0" dirty="0"/>
          </a:p>
          <a:p>
            <a:r>
              <a:rPr lang="en-US" sz="1200" kern="1200" dirty="0">
                <a:solidFill>
                  <a:schemeClr val="tx1"/>
                </a:solidFill>
                <a:effectLst/>
                <a:latin typeface="+mn-lt"/>
                <a:ea typeface="+mn-ea"/>
                <a:cs typeface="+mn-cs"/>
              </a:rPr>
              <a:t>  </a:t>
            </a:r>
          </a:p>
          <a:p>
            <a:endParaRPr lang="en-US" i="0" dirty="0"/>
          </a:p>
        </p:txBody>
      </p:sp>
      <p:sp>
        <p:nvSpPr>
          <p:cNvPr id="4" name="Slide Number Placeholder 3"/>
          <p:cNvSpPr>
            <a:spLocks noGrp="1"/>
          </p:cNvSpPr>
          <p:nvPr>
            <p:ph type="sldNum" sz="quarter" idx="10"/>
          </p:nvPr>
        </p:nvSpPr>
        <p:spPr/>
        <p:txBody>
          <a:bodyPr/>
          <a:lstStyle/>
          <a:p>
            <a:fld id="{5523FAB1-B324-4554-BA29-94E909FE0FDA}" type="slidenum">
              <a:rPr lang="en-US" smtClean="0">
                <a:solidFill>
                  <a:prstClr val="black"/>
                </a:solidFill>
              </a:rPr>
              <a:pPr/>
              <a:t>40</a:t>
            </a:fld>
            <a:endParaRPr lang="en-US">
              <a:solidFill>
                <a:prstClr val="black"/>
              </a:solidFill>
            </a:endParaRPr>
          </a:p>
        </p:txBody>
      </p:sp>
    </p:spTree>
    <p:extLst>
      <p:ext uri="{BB962C8B-B14F-4D97-AF65-F5344CB8AC3E}">
        <p14:creationId xmlns:p14="http://schemas.microsoft.com/office/powerpoint/2010/main" val="318793281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So</a:t>
            </a:r>
            <a:r>
              <a:rPr lang="en-US" i="0" baseline="0" dirty="0"/>
              <a:t> i</a:t>
            </a:r>
            <a:r>
              <a:rPr lang="en-US" i="0" dirty="0"/>
              <a:t>t is no wonder that mistakes are made…and the issue is even worse for patients with low health literacy.</a:t>
            </a:r>
            <a:endParaRPr lang="en-US" i="0" baseline="0" dirty="0"/>
          </a:p>
          <a:p>
            <a:r>
              <a:rPr lang="en-US" i="1" dirty="0"/>
              <a:t>Review slide.</a:t>
            </a:r>
          </a:p>
          <a:p>
            <a:endParaRPr lang="en-US" i="1" dirty="0"/>
          </a:p>
        </p:txBody>
      </p:sp>
      <p:sp>
        <p:nvSpPr>
          <p:cNvPr id="4" name="Slide Number Placeholder 3"/>
          <p:cNvSpPr>
            <a:spLocks noGrp="1"/>
          </p:cNvSpPr>
          <p:nvPr>
            <p:ph type="sldNum" sz="quarter" idx="10"/>
          </p:nvPr>
        </p:nvSpPr>
        <p:spPr/>
        <p:txBody>
          <a:bodyPr/>
          <a:lstStyle/>
          <a:p>
            <a:fld id="{5523FAB1-B324-4554-BA29-94E909FE0FDA}" type="slidenum">
              <a:rPr lang="en-US" smtClean="0">
                <a:solidFill>
                  <a:prstClr val="black"/>
                </a:solidFill>
              </a:rPr>
              <a:pPr/>
              <a:t>41</a:t>
            </a:fld>
            <a:endParaRPr lang="en-US">
              <a:solidFill>
                <a:prstClr val="black"/>
              </a:solidFill>
            </a:endParaRPr>
          </a:p>
        </p:txBody>
      </p:sp>
    </p:spTree>
    <p:extLst>
      <p:ext uri="{BB962C8B-B14F-4D97-AF65-F5344CB8AC3E}">
        <p14:creationId xmlns:p14="http://schemas.microsoft.com/office/powerpoint/2010/main" val="318793281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There are efforts happening to simplify prescription instructions, but in the meantime we can…</a:t>
            </a:r>
          </a:p>
          <a:p>
            <a:endParaRPr lang="en-US" i="1" dirty="0"/>
          </a:p>
          <a:p>
            <a:r>
              <a:rPr lang="en-US" i="1" dirty="0"/>
              <a:t>Review slide.</a:t>
            </a:r>
          </a:p>
        </p:txBody>
      </p:sp>
      <p:sp>
        <p:nvSpPr>
          <p:cNvPr id="4" name="Slide Number Placeholder 3"/>
          <p:cNvSpPr>
            <a:spLocks noGrp="1"/>
          </p:cNvSpPr>
          <p:nvPr>
            <p:ph type="sldNum" sz="quarter" idx="10"/>
          </p:nvPr>
        </p:nvSpPr>
        <p:spPr/>
        <p:txBody>
          <a:bodyPr/>
          <a:lstStyle/>
          <a:p>
            <a:fld id="{5523FAB1-B324-4554-BA29-94E909FE0FDA}" type="slidenum">
              <a:rPr lang="en-US" smtClean="0"/>
              <a:t>42</a:t>
            </a:fld>
            <a:endParaRPr lang="en-US"/>
          </a:p>
        </p:txBody>
      </p:sp>
    </p:spTree>
    <p:extLst>
      <p:ext uri="{BB962C8B-B14F-4D97-AF65-F5344CB8AC3E}">
        <p14:creationId xmlns:p14="http://schemas.microsoft.com/office/powerpoint/2010/main" val="112939127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STRATEGY 6: Promote reliable sources.</a:t>
            </a:r>
          </a:p>
          <a:p>
            <a:endParaRPr lang="en-US" i="1" dirty="0"/>
          </a:p>
          <a:p>
            <a:r>
              <a:rPr lang="en-US" i="1" dirty="0"/>
              <a:t>Review slide.</a:t>
            </a:r>
          </a:p>
        </p:txBody>
      </p:sp>
      <p:sp>
        <p:nvSpPr>
          <p:cNvPr id="4" name="Slide Number Placeholder 3"/>
          <p:cNvSpPr>
            <a:spLocks noGrp="1"/>
          </p:cNvSpPr>
          <p:nvPr>
            <p:ph type="sldNum" sz="quarter" idx="10"/>
          </p:nvPr>
        </p:nvSpPr>
        <p:spPr/>
        <p:txBody>
          <a:bodyPr/>
          <a:lstStyle/>
          <a:p>
            <a:fld id="{5523FAB1-B324-4554-BA29-94E909FE0FDA}" type="slidenum">
              <a:rPr lang="en-US" smtClean="0">
                <a:solidFill>
                  <a:prstClr val="black"/>
                </a:solidFill>
              </a:rPr>
              <a:pPr/>
              <a:t>43</a:t>
            </a:fld>
            <a:endParaRPr lang="en-US">
              <a:solidFill>
                <a:prstClr val="black"/>
              </a:solidFill>
            </a:endParaRPr>
          </a:p>
        </p:txBody>
      </p:sp>
    </p:spTree>
    <p:extLst>
      <p:ext uri="{BB962C8B-B14F-4D97-AF65-F5344CB8AC3E}">
        <p14:creationId xmlns:p14="http://schemas.microsoft.com/office/powerpoint/2010/main" val="68015158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I had an 8 month old</a:t>
            </a:r>
            <a:r>
              <a:rPr lang="en-US" baseline="0" dirty="0"/>
              <a:t> </a:t>
            </a:r>
            <a:r>
              <a:rPr lang="en-US" dirty="0"/>
              <a:t>I Googled “Can teething cause diarrhea?” this was the 2</a:t>
            </a:r>
            <a:r>
              <a:rPr lang="en-US" baseline="30000" dirty="0"/>
              <a:t>nd</a:t>
            </a:r>
            <a:r>
              <a:rPr lang="en-US" dirty="0"/>
              <a:t> website on the list of 235,000 results.  A</a:t>
            </a:r>
            <a:r>
              <a:rPr lang="en-US" baseline="0" dirty="0"/>
              <a:t> parent posted the question to this blog and 54 other parents wrote responses.</a:t>
            </a:r>
            <a:endParaRPr lang="en-US" dirty="0"/>
          </a:p>
          <a:p>
            <a:endParaRPr lang="en-US" dirty="0"/>
          </a:p>
          <a:p>
            <a:r>
              <a:rPr lang="en-US" dirty="0"/>
              <a:t>What is Babycenter.com?</a:t>
            </a:r>
          </a:p>
          <a:p>
            <a:r>
              <a:rPr lang="en-US" dirty="0"/>
              <a:t>Who are these people writing replies?</a:t>
            </a:r>
          </a:p>
          <a:p>
            <a:r>
              <a:rPr lang="en-US" dirty="0"/>
              <a:t>Are these ads for things I really need or want?</a:t>
            </a:r>
          </a:p>
        </p:txBody>
      </p:sp>
      <p:sp>
        <p:nvSpPr>
          <p:cNvPr id="4" name="Slide Number Placeholder 3"/>
          <p:cNvSpPr>
            <a:spLocks noGrp="1"/>
          </p:cNvSpPr>
          <p:nvPr>
            <p:ph type="sldNum" sz="quarter" idx="10"/>
          </p:nvPr>
        </p:nvSpPr>
        <p:spPr/>
        <p:txBody>
          <a:bodyPr/>
          <a:lstStyle/>
          <a:p>
            <a:fld id="{5523FAB1-B324-4554-BA29-94E909FE0FDA}" type="slidenum">
              <a:rPr lang="en-US" smtClean="0"/>
              <a:t>44</a:t>
            </a:fld>
            <a:endParaRPr lang="en-US"/>
          </a:p>
        </p:txBody>
      </p:sp>
    </p:spTree>
    <p:extLst>
      <p:ext uri="{BB962C8B-B14F-4D97-AF65-F5344CB8AC3E}">
        <p14:creationId xmlns:p14="http://schemas.microsoft.com/office/powerpoint/2010/main" val="251794613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74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ct val="0"/>
              </a:spcBef>
              <a:spcAft>
                <a:spcPts val="413"/>
              </a:spcAft>
              <a:buClrTx/>
              <a:buSzTx/>
              <a:buFontTx/>
              <a:buNone/>
              <a:tabLst/>
              <a:defRPr/>
            </a:pPr>
            <a:r>
              <a:rPr lang="en-US" altLang="en-US" dirty="0">
                <a:solidFill>
                  <a:schemeClr val="tx1"/>
                </a:solidFill>
                <a:latin typeface="+mn-lt"/>
                <a:cs typeface="Arial" panose="020B0604020202020204" pitchFamily="34" charset="0"/>
              </a:rPr>
              <a:t>We do not want people to Google health information – we want them to use </a:t>
            </a:r>
            <a:r>
              <a:rPr lang="en-US" altLang="en-US" dirty="0" err="1">
                <a:solidFill>
                  <a:schemeClr val="tx1"/>
                </a:solidFill>
                <a:latin typeface="+mn-lt"/>
                <a:cs typeface="Arial" panose="020B0604020202020204" pitchFamily="34" charset="0"/>
              </a:rPr>
              <a:t>MedLine</a:t>
            </a:r>
            <a:r>
              <a:rPr lang="en-US" altLang="en-US" dirty="0">
                <a:solidFill>
                  <a:schemeClr val="tx1"/>
                </a:solidFill>
                <a:latin typeface="+mn-lt"/>
                <a:cs typeface="Arial" panose="020B0604020202020204" pitchFamily="34" charset="0"/>
              </a:rPr>
              <a:t> Plus.  Medline Plus is from the National Library of Medicine and National Institute of Health.  </a:t>
            </a:r>
          </a:p>
          <a:p>
            <a:pPr marL="0" marR="0" indent="0" algn="l" defTabSz="914400" rtl="0" eaLnBrk="1" fontAlgn="auto" latinLnBrk="0" hangingPunct="1">
              <a:lnSpc>
                <a:spcPct val="100000"/>
              </a:lnSpc>
              <a:spcBef>
                <a:spcPct val="0"/>
              </a:spcBef>
              <a:spcAft>
                <a:spcPts val="413"/>
              </a:spcAft>
              <a:buClrTx/>
              <a:buSzTx/>
              <a:buFontTx/>
              <a:buNone/>
              <a:tabLst/>
              <a:defRPr/>
            </a:pPr>
            <a:r>
              <a:rPr lang="en-US" altLang="en-US" dirty="0">
                <a:solidFill>
                  <a:schemeClr val="tx1"/>
                </a:solidFill>
                <a:latin typeface="+mn-lt"/>
                <a:cs typeface="Arial" panose="020B0604020202020204" pitchFamily="34" charset="0"/>
              </a:rPr>
              <a:t>All information and all links are vetted.  There is information on health topics</a:t>
            </a:r>
            <a:r>
              <a:rPr lang="en-US" altLang="en-US" baseline="0" dirty="0">
                <a:solidFill>
                  <a:schemeClr val="tx1"/>
                </a:solidFill>
                <a:latin typeface="+mn-lt"/>
                <a:cs typeface="Arial" panose="020B0604020202020204" pitchFamily="34" charset="0"/>
              </a:rPr>
              <a:t> and </a:t>
            </a:r>
            <a:r>
              <a:rPr lang="en-US" altLang="en-US" dirty="0">
                <a:solidFill>
                  <a:schemeClr val="tx1"/>
                </a:solidFill>
                <a:latin typeface="+mn-lt"/>
                <a:cs typeface="Arial" panose="020B0604020202020204" pitchFamily="34" charset="0"/>
              </a:rPr>
              <a:t>medicines, plus videos and other tools.</a:t>
            </a:r>
          </a:p>
          <a:p>
            <a:pPr marL="0" marR="0" indent="0" algn="l" defTabSz="914400" rtl="0" eaLnBrk="1" fontAlgn="auto" latinLnBrk="0" hangingPunct="1">
              <a:lnSpc>
                <a:spcPct val="100000"/>
              </a:lnSpc>
              <a:spcBef>
                <a:spcPct val="0"/>
              </a:spcBef>
              <a:spcAft>
                <a:spcPts val="413"/>
              </a:spcAft>
              <a:buClrTx/>
              <a:buSzTx/>
              <a:buFontTx/>
              <a:buNone/>
              <a:tabLst/>
              <a:defRPr/>
            </a:pPr>
            <a:r>
              <a:rPr lang="en-US" altLang="en-US" dirty="0">
                <a:solidFill>
                  <a:schemeClr val="tx1"/>
                </a:solidFill>
                <a:latin typeface="+mn-lt"/>
                <a:cs typeface="Arial" panose="020B0604020202020204" pitchFamily="34" charset="0"/>
              </a:rPr>
              <a:t>The information is also available in Spanish.</a:t>
            </a:r>
          </a:p>
          <a:p>
            <a:pPr>
              <a:spcBef>
                <a:spcPct val="0"/>
              </a:spcBef>
              <a:spcAft>
                <a:spcPts val="413"/>
              </a:spcAft>
            </a:pPr>
            <a:endParaRPr lang="en-US" altLang="en-US" i="1" dirty="0">
              <a:solidFill>
                <a:schemeClr val="tx1"/>
              </a:solidFill>
              <a:latin typeface="+mn-lt"/>
              <a:cs typeface="Arial" pitchFamily="34" charset="0"/>
            </a:endParaRPr>
          </a:p>
          <a:p>
            <a:pPr>
              <a:spcBef>
                <a:spcPct val="0"/>
              </a:spcBef>
              <a:spcAft>
                <a:spcPts val="413"/>
              </a:spcAft>
            </a:pPr>
            <a:endParaRPr lang="en-US" altLang="en-US" i="1" dirty="0">
              <a:solidFill>
                <a:schemeClr val="tx1"/>
              </a:solidFill>
              <a:latin typeface="+mn-lt"/>
              <a:cs typeface="Arial" pitchFamily="34" charset="0"/>
            </a:endParaRPr>
          </a:p>
        </p:txBody>
      </p:sp>
      <p:sp>
        <p:nvSpPr>
          <p:cNvPr id="1474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57161" indent="-290484" eaLnBrk="0" hangingPunct="0">
              <a:spcBef>
                <a:spcPct val="30000"/>
              </a:spcBef>
              <a:defRPr sz="1200">
                <a:solidFill>
                  <a:schemeClr val="tx1"/>
                </a:solidFill>
                <a:latin typeface="Calibri" pitchFamily="34" charset="0"/>
              </a:defRPr>
            </a:lvl2pPr>
            <a:lvl3pPr marL="1165106" indent="-231752" eaLnBrk="0" hangingPunct="0">
              <a:spcBef>
                <a:spcPct val="30000"/>
              </a:spcBef>
              <a:defRPr sz="1200">
                <a:solidFill>
                  <a:schemeClr val="tx1"/>
                </a:solidFill>
                <a:latin typeface="Calibri" pitchFamily="34" charset="0"/>
              </a:defRPr>
            </a:lvl3pPr>
            <a:lvl4pPr marL="1631783" indent="-231752" eaLnBrk="0" hangingPunct="0">
              <a:spcBef>
                <a:spcPct val="30000"/>
              </a:spcBef>
              <a:defRPr sz="1200">
                <a:solidFill>
                  <a:schemeClr val="tx1"/>
                </a:solidFill>
                <a:latin typeface="Calibri" pitchFamily="34" charset="0"/>
              </a:defRPr>
            </a:lvl4pPr>
            <a:lvl5pPr marL="2098461" indent="-231752" eaLnBrk="0" hangingPunct="0">
              <a:spcBef>
                <a:spcPct val="30000"/>
              </a:spcBef>
              <a:defRPr sz="1200">
                <a:solidFill>
                  <a:schemeClr val="tx1"/>
                </a:solidFill>
                <a:latin typeface="Calibri" pitchFamily="34" charset="0"/>
              </a:defRPr>
            </a:lvl5pPr>
            <a:lvl6pPr marL="2555614" indent="-231752" eaLnBrk="0" fontAlgn="base" hangingPunct="0">
              <a:spcBef>
                <a:spcPct val="30000"/>
              </a:spcBef>
              <a:spcAft>
                <a:spcPct val="0"/>
              </a:spcAft>
              <a:defRPr sz="1200">
                <a:solidFill>
                  <a:schemeClr val="tx1"/>
                </a:solidFill>
                <a:latin typeface="Calibri" pitchFamily="34" charset="0"/>
              </a:defRPr>
            </a:lvl6pPr>
            <a:lvl7pPr marL="3012768" indent="-231752" eaLnBrk="0" fontAlgn="base" hangingPunct="0">
              <a:spcBef>
                <a:spcPct val="30000"/>
              </a:spcBef>
              <a:spcAft>
                <a:spcPct val="0"/>
              </a:spcAft>
              <a:defRPr sz="1200">
                <a:solidFill>
                  <a:schemeClr val="tx1"/>
                </a:solidFill>
                <a:latin typeface="Calibri" pitchFamily="34" charset="0"/>
              </a:defRPr>
            </a:lvl7pPr>
            <a:lvl8pPr marL="3469922" indent="-231752" eaLnBrk="0" fontAlgn="base" hangingPunct="0">
              <a:spcBef>
                <a:spcPct val="30000"/>
              </a:spcBef>
              <a:spcAft>
                <a:spcPct val="0"/>
              </a:spcAft>
              <a:defRPr sz="1200">
                <a:solidFill>
                  <a:schemeClr val="tx1"/>
                </a:solidFill>
                <a:latin typeface="Calibri" pitchFamily="34" charset="0"/>
              </a:defRPr>
            </a:lvl8pPr>
            <a:lvl9pPr marL="3927074" indent="-231752" eaLnBrk="0" fontAlgn="base" hangingPunct="0">
              <a:spcBef>
                <a:spcPct val="30000"/>
              </a:spcBef>
              <a:spcAft>
                <a:spcPct val="0"/>
              </a:spcAft>
              <a:defRPr sz="1200">
                <a:solidFill>
                  <a:schemeClr val="tx1"/>
                </a:solidFill>
                <a:latin typeface="Calibri" pitchFamily="34" charset="0"/>
              </a:defRPr>
            </a:lvl9pPr>
          </a:lstStyle>
          <a:p>
            <a:pPr eaLnBrk="1" fontAlgn="base" hangingPunct="1">
              <a:spcBef>
                <a:spcPct val="0"/>
              </a:spcBef>
              <a:spcAft>
                <a:spcPct val="0"/>
              </a:spcAft>
            </a:pPr>
            <a:fld id="{F8C3326D-4A16-4AA2-95AA-8BFF631DDDA5}" type="slidenum">
              <a:rPr lang="en-US" altLang="en-US" smtClean="0">
                <a:solidFill>
                  <a:srgbClr val="000000"/>
                </a:solidFill>
                <a:ea typeface="MS PGothic" pitchFamily="34" charset="-128"/>
              </a:rPr>
              <a:pPr eaLnBrk="1" fontAlgn="base" hangingPunct="1">
                <a:spcBef>
                  <a:spcPct val="0"/>
                </a:spcBef>
                <a:spcAft>
                  <a:spcPct val="0"/>
                </a:spcAft>
              </a:pPr>
              <a:t>45</a:t>
            </a:fld>
            <a:endParaRPr lang="en-US" altLang="en-US">
              <a:solidFill>
                <a:srgbClr val="000000"/>
              </a:solidFill>
              <a:ea typeface="MS PGothic" pitchFamily="34" charset="-128"/>
            </a:endParaRPr>
          </a:p>
        </p:txBody>
      </p:sp>
    </p:spTree>
    <p:extLst>
      <p:ext uri="{BB962C8B-B14F-4D97-AF65-F5344CB8AC3E}">
        <p14:creationId xmlns:p14="http://schemas.microsoft.com/office/powerpoint/2010/main" val="170572094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spcAft>
                <a:spcPts val="413"/>
              </a:spcAft>
            </a:pPr>
            <a:r>
              <a:rPr lang="en-US" altLang="en-US" dirty="0">
                <a:solidFill>
                  <a:schemeClr val="tx1"/>
                </a:solidFill>
                <a:latin typeface="+mn-lt"/>
                <a:cs typeface="Arial" panose="020B0604020202020204" pitchFamily="34" charset="0"/>
              </a:rPr>
              <a:t>You can see the difference in the quality of the information I got when I typed “Infant teething” into the </a:t>
            </a:r>
            <a:r>
              <a:rPr lang="en-US" altLang="en-US" dirty="0" err="1">
                <a:solidFill>
                  <a:schemeClr val="tx1"/>
                </a:solidFill>
                <a:latin typeface="+mn-lt"/>
                <a:cs typeface="Arial" panose="020B0604020202020204" pitchFamily="34" charset="0"/>
              </a:rPr>
              <a:t>MedLine</a:t>
            </a:r>
            <a:r>
              <a:rPr lang="en-US" altLang="en-US" dirty="0">
                <a:solidFill>
                  <a:schemeClr val="tx1"/>
                </a:solidFill>
                <a:latin typeface="+mn-lt"/>
                <a:cs typeface="Arial" panose="020B0604020202020204" pitchFamily="34" charset="0"/>
              </a:rPr>
              <a:t> Plus</a:t>
            </a:r>
            <a:r>
              <a:rPr lang="en-US" altLang="en-US" baseline="0" dirty="0">
                <a:solidFill>
                  <a:schemeClr val="tx1"/>
                </a:solidFill>
                <a:latin typeface="+mn-lt"/>
                <a:cs typeface="Arial" panose="020B0604020202020204" pitchFamily="34" charset="0"/>
              </a:rPr>
              <a:t> search box.</a:t>
            </a:r>
          </a:p>
          <a:p>
            <a:pPr>
              <a:spcBef>
                <a:spcPct val="0"/>
              </a:spcBef>
              <a:spcAft>
                <a:spcPts val="413"/>
              </a:spcAft>
            </a:pPr>
            <a:r>
              <a:rPr lang="en-US" altLang="en-US" baseline="0" dirty="0">
                <a:solidFill>
                  <a:schemeClr val="tx1"/>
                </a:solidFill>
                <a:latin typeface="+mn-lt"/>
                <a:cs typeface="Arial" panose="020B0604020202020204" pitchFamily="34" charset="0"/>
              </a:rPr>
              <a:t>Plus, no ads!</a:t>
            </a:r>
            <a:endParaRPr lang="en-US" altLang="en-US" dirty="0">
              <a:solidFill>
                <a:schemeClr val="tx1"/>
              </a:solidFill>
              <a:latin typeface="+mn-lt"/>
              <a:cs typeface="Arial" panose="020B0604020202020204" pitchFamily="34" charset="0"/>
            </a:endParaRPr>
          </a:p>
          <a:p>
            <a:pPr>
              <a:spcBef>
                <a:spcPct val="0"/>
              </a:spcBef>
              <a:spcAft>
                <a:spcPts val="413"/>
              </a:spcAft>
            </a:pPr>
            <a:endParaRPr lang="en-US" altLang="en-US" dirty="0">
              <a:solidFill>
                <a:schemeClr val="tx1"/>
              </a:solidFill>
              <a:latin typeface="+mn-lt"/>
              <a:cs typeface="Arial" panose="020B0604020202020204" pitchFamily="34" charset="0"/>
            </a:endParaRPr>
          </a:p>
          <a:p>
            <a:pPr marL="0" marR="0" indent="0" algn="l" defTabSz="914400" rtl="0" eaLnBrk="1" fontAlgn="auto" latinLnBrk="0" hangingPunct="1">
              <a:lnSpc>
                <a:spcPct val="100000"/>
              </a:lnSpc>
              <a:spcBef>
                <a:spcPct val="0"/>
              </a:spcBef>
              <a:spcAft>
                <a:spcPts val="413"/>
              </a:spcAft>
              <a:buClrTx/>
              <a:buSzTx/>
              <a:buFontTx/>
              <a:buNone/>
              <a:tabLst/>
              <a:defRPr/>
            </a:pPr>
            <a:r>
              <a:rPr lang="en-US" altLang="ja-JP" dirty="0">
                <a:solidFill>
                  <a:schemeClr val="tx1"/>
                </a:solidFill>
                <a:latin typeface="+mn-lt"/>
                <a:cs typeface="Arial" panose="020B0604020202020204" pitchFamily="34" charset="0"/>
              </a:rPr>
              <a:t>Make sure your friends, family,</a:t>
            </a:r>
            <a:r>
              <a:rPr lang="en-US" altLang="ja-JP" baseline="0" dirty="0">
                <a:solidFill>
                  <a:schemeClr val="tx1"/>
                </a:solidFill>
                <a:latin typeface="+mn-lt"/>
                <a:cs typeface="Arial" panose="020B0604020202020204" pitchFamily="34" charset="0"/>
              </a:rPr>
              <a:t> and </a:t>
            </a:r>
            <a:r>
              <a:rPr lang="en-US" altLang="ja-JP" dirty="0">
                <a:solidFill>
                  <a:schemeClr val="tx1"/>
                </a:solidFill>
                <a:latin typeface="+mn-lt"/>
                <a:cs typeface="Arial" panose="020B0604020202020204" pitchFamily="34" charset="0"/>
              </a:rPr>
              <a:t>the people you serve are</a:t>
            </a:r>
            <a:r>
              <a:rPr lang="en-US" altLang="ja-JP" baseline="0" dirty="0">
                <a:solidFill>
                  <a:schemeClr val="tx1"/>
                </a:solidFill>
                <a:latin typeface="+mn-lt"/>
                <a:cs typeface="Arial" panose="020B0604020202020204" pitchFamily="34" charset="0"/>
              </a:rPr>
              <a:t> using </a:t>
            </a:r>
            <a:r>
              <a:rPr lang="en-US" altLang="ja-JP" baseline="0" dirty="0" err="1">
                <a:solidFill>
                  <a:schemeClr val="tx1"/>
                </a:solidFill>
                <a:latin typeface="+mn-lt"/>
                <a:cs typeface="Arial" panose="020B0604020202020204" pitchFamily="34" charset="0"/>
              </a:rPr>
              <a:t>MedLine</a:t>
            </a:r>
            <a:r>
              <a:rPr lang="en-US" altLang="ja-JP" baseline="0" dirty="0">
                <a:solidFill>
                  <a:schemeClr val="tx1"/>
                </a:solidFill>
                <a:latin typeface="+mn-lt"/>
                <a:cs typeface="Arial" panose="020B0604020202020204" pitchFamily="34" charset="0"/>
              </a:rPr>
              <a:t> Plus or </a:t>
            </a:r>
            <a:r>
              <a:rPr lang="en-US" altLang="ja-JP" dirty="0">
                <a:solidFill>
                  <a:schemeClr val="tx1"/>
                </a:solidFill>
                <a:latin typeface="+mn-lt"/>
                <a:cs typeface="Arial" panose="020B0604020202020204" pitchFamily="34" charset="0"/>
              </a:rPr>
              <a:t>getting their information from other good websites.</a:t>
            </a:r>
            <a:endParaRPr lang="en-US" altLang="en-US" dirty="0">
              <a:solidFill>
                <a:schemeClr val="tx1"/>
              </a:solidFill>
              <a:latin typeface="+mn-lt"/>
              <a:cs typeface="Arial" panose="020B0604020202020204" pitchFamily="34" charset="0"/>
            </a:endParaRPr>
          </a:p>
          <a:p>
            <a:pPr>
              <a:spcBef>
                <a:spcPct val="0"/>
              </a:spcBef>
              <a:spcAft>
                <a:spcPts val="413"/>
              </a:spcAft>
            </a:pPr>
            <a:endParaRPr lang="en-US" altLang="en-US" dirty="0">
              <a:solidFill>
                <a:schemeClr val="tx1"/>
              </a:solidFill>
              <a:latin typeface="+mn-lt"/>
              <a:cs typeface="Arial" panose="020B0604020202020204" pitchFamily="34" charset="0"/>
            </a:endParaRPr>
          </a:p>
        </p:txBody>
      </p:sp>
      <p:sp>
        <p:nvSpPr>
          <p:cNvPr id="4" name="Slide Number Placeholder 3"/>
          <p:cNvSpPr>
            <a:spLocks noGrp="1"/>
          </p:cNvSpPr>
          <p:nvPr>
            <p:ph type="sldNum" sz="quarter" idx="10"/>
          </p:nvPr>
        </p:nvSpPr>
        <p:spPr/>
        <p:txBody>
          <a:bodyPr/>
          <a:lstStyle/>
          <a:p>
            <a:fld id="{5523FAB1-B324-4554-BA29-94E909FE0FDA}" type="slidenum">
              <a:rPr lang="en-US" smtClean="0"/>
              <a:t>46</a:t>
            </a:fld>
            <a:endParaRPr lang="en-US"/>
          </a:p>
        </p:txBody>
      </p:sp>
    </p:spTree>
    <p:extLst>
      <p:ext uri="{BB962C8B-B14F-4D97-AF65-F5344CB8AC3E}">
        <p14:creationId xmlns:p14="http://schemas.microsoft.com/office/powerpoint/2010/main" val="187521668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STRATEGY 7: Use the Teach-Back Method.</a:t>
            </a:r>
          </a:p>
          <a:p>
            <a:endParaRPr lang="en-US" dirty="0"/>
          </a:p>
          <a:p>
            <a:r>
              <a:rPr lang="en-US" i="1" dirty="0"/>
              <a:t>Review slide.</a:t>
            </a:r>
          </a:p>
        </p:txBody>
      </p:sp>
      <p:sp>
        <p:nvSpPr>
          <p:cNvPr id="4" name="Slide Number Placeholder 3"/>
          <p:cNvSpPr>
            <a:spLocks noGrp="1"/>
          </p:cNvSpPr>
          <p:nvPr>
            <p:ph type="sldNum" sz="quarter" idx="10"/>
          </p:nvPr>
        </p:nvSpPr>
        <p:spPr/>
        <p:txBody>
          <a:bodyPr/>
          <a:lstStyle/>
          <a:p>
            <a:fld id="{5523FAB1-B324-4554-BA29-94E909FE0FDA}" type="slidenum">
              <a:rPr lang="en-US" smtClean="0"/>
              <a:t>47</a:t>
            </a:fld>
            <a:endParaRPr lang="en-US"/>
          </a:p>
        </p:txBody>
      </p:sp>
    </p:spTree>
    <p:extLst>
      <p:ext uri="{BB962C8B-B14F-4D97-AF65-F5344CB8AC3E}">
        <p14:creationId xmlns:p14="http://schemas.microsoft.com/office/powerpoint/2010/main" val="4929737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Review slide.</a:t>
            </a:r>
          </a:p>
        </p:txBody>
      </p:sp>
      <p:sp>
        <p:nvSpPr>
          <p:cNvPr id="4" name="Slide Number Placeholder 3"/>
          <p:cNvSpPr>
            <a:spLocks noGrp="1"/>
          </p:cNvSpPr>
          <p:nvPr>
            <p:ph type="sldNum" sz="quarter" idx="10"/>
          </p:nvPr>
        </p:nvSpPr>
        <p:spPr/>
        <p:txBody>
          <a:bodyPr/>
          <a:lstStyle/>
          <a:p>
            <a:fld id="{5523FAB1-B324-4554-BA29-94E909FE0FDA}" type="slidenum">
              <a:rPr lang="en-US" smtClean="0">
                <a:solidFill>
                  <a:prstClr val="black"/>
                </a:solidFill>
              </a:rPr>
              <a:pPr/>
              <a:t>48</a:t>
            </a:fld>
            <a:endParaRPr lang="en-US">
              <a:solidFill>
                <a:prstClr val="black"/>
              </a:solidFill>
            </a:endParaRPr>
          </a:p>
        </p:txBody>
      </p:sp>
    </p:spTree>
    <p:extLst>
      <p:ext uri="{BB962C8B-B14F-4D97-AF65-F5344CB8AC3E}">
        <p14:creationId xmlns:p14="http://schemas.microsoft.com/office/powerpoint/2010/main" val="370910379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p:txBody>
          <a:bodyPr/>
          <a:lstStyle/>
          <a:p>
            <a:pPr>
              <a:defRPr/>
            </a:pPr>
            <a:fld id="{C06B0E44-5340-4816-B197-DCFBED4B1021}" type="slidenum">
              <a:rPr lang="en-US" smtClean="0">
                <a:solidFill>
                  <a:prstClr val="black"/>
                </a:solidFill>
              </a:rPr>
              <a:pPr>
                <a:defRPr/>
              </a:pPr>
              <a:t>49</a:t>
            </a:fld>
            <a:endParaRPr lang="en-US">
              <a:solidFill>
                <a:prstClr val="black"/>
              </a:solidFill>
            </a:endParaRPr>
          </a:p>
        </p:txBody>
      </p:sp>
      <p:sp>
        <p:nvSpPr>
          <p:cNvPr id="16384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4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nSpc>
                <a:spcPct val="80000"/>
              </a:lnSpc>
              <a:spcBef>
                <a:spcPct val="0"/>
              </a:spcBef>
              <a:spcAft>
                <a:spcPts val="413"/>
              </a:spcAft>
            </a:pPr>
            <a:r>
              <a:rPr lang="en-US" altLang="en-US" dirty="0">
                <a:solidFill>
                  <a:schemeClr val="tx1"/>
                </a:solidFill>
                <a:latin typeface="+mn-lt"/>
                <a:cs typeface="Arial" pitchFamily="34" charset="0"/>
              </a:rPr>
              <a:t>The Teach-Back Method makes sure your patient understood what</a:t>
            </a:r>
            <a:r>
              <a:rPr lang="en-US" altLang="en-US" baseline="0" dirty="0">
                <a:solidFill>
                  <a:schemeClr val="tx1"/>
                </a:solidFill>
                <a:latin typeface="+mn-lt"/>
                <a:cs typeface="Arial" pitchFamily="34" charset="0"/>
              </a:rPr>
              <a:t> you talked about</a:t>
            </a:r>
            <a:r>
              <a:rPr lang="en-US" altLang="en-US" dirty="0">
                <a:solidFill>
                  <a:schemeClr val="tx1"/>
                </a:solidFill>
                <a:latin typeface="+mn-lt"/>
                <a:cs typeface="Arial" pitchFamily="34" charset="0"/>
              </a:rPr>
              <a:t>.  And they are more likely to remember the information if they’ve</a:t>
            </a:r>
            <a:r>
              <a:rPr lang="en-US" altLang="en-US" baseline="0" dirty="0">
                <a:solidFill>
                  <a:schemeClr val="tx1"/>
                </a:solidFill>
                <a:latin typeface="+mn-lt"/>
                <a:cs typeface="Arial" pitchFamily="34" charset="0"/>
              </a:rPr>
              <a:t> said it aloud.</a:t>
            </a:r>
            <a:endParaRPr lang="en-US" altLang="en-US" dirty="0">
              <a:solidFill>
                <a:schemeClr val="tx1"/>
              </a:solidFill>
              <a:latin typeface="+mn-lt"/>
              <a:cs typeface="Arial" pitchFamily="34" charset="0"/>
            </a:endParaRPr>
          </a:p>
          <a:p>
            <a:pPr>
              <a:lnSpc>
                <a:spcPct val="80000"/>
              </a:lnSpc>
              <a:spcBef>
                <a:spcPct val="0"/>
              </a:spcBef>
              <a:spcAft>
                <a:spcPts val="413"/>
              </a:spcAft>
            </a:pPr>
            <a:endParaRPr lang="en-US" altLang="en-US" dirty="0">
              <a:solidFill>
                <a:schemeClr val="tx1"/>
              </a:solidFill>
              <a:latin typeface="+mn-lt"/>
              <a:cs typeface="Arial" pitchFamily="34" charset="0"/>
            </a:endParaRPr>
          </a:p>
          <a:p>
            <a:pPr>
              <a:lnSpc>
                <a:spcPct val="80000"/>
              </a:lnSpc>
              <a:spcBef>
                <a:spcPct val="0"/>
              </a:spcBef>
              <a:spcAft>
                <a:spcPts val="413"/>
              </a:spcAft>
            </a:pPr>
            <a:r>
              <a:rPr lang="en-US" altLang="en-US" dirty="0">
                <a:solidFill>
                  <a:schemeClr val="tx1"/>
                </a:solidFill>
                <a:latin typeface="+mn-lt"/>
                <a:cs typeface="Arial" pitchFamily="34" charset="0"/>
              </a:rPr>
              <a:t>To use the Teach-Back Method, you discuss information with the patient, then ask them to teach it back to you in their own words.  </a:t>
            </a:r>
          </a:p>
          <a:p>
            <a:pPr>
              <a:lnSpc>
                <a:spcPct val="80000"/>
              </a:lnSpc>
              <a:spcBef>
                <a:spcPct val="0"/>
              </a:spcBef>
              <a:spcAft>
                <a:spcPts val="413"/>
              </a:spcAft>
            </a:pPr>
            <a:endParaRPr lang="en-US" altLang="en-US" dirty="0">
              <a:solidFill>
                <a:schemeClr val="tx1"/>
              </a:solidFill>
              <a:latin typeface="+mn-lt"/>
              <a:cs typeface="Arial" pitchFamily="34" charset="0"/>
            </a:endParaRPr>
          </a:p>
          <a:p>
            <a:pPr>
              <a:lnSpc>
                <a:spcPct val="80000"/>
              </a:lnSpc>
              <a:spcBef>
                <a:spcPct val="0"/>
              </a:spcBef>
              <a:spcAft>
                <a:spcPts val="413"/>
              </a:spcAft>
            </a:pPr>
            <a:r>
              <a:rPr lang="en-US" altLang="en-US" dirty="0">
                <a:solidFill>
                  <a:schemeClr val="tx1"/>
                </a:solidFill>
                <a:latin typeface="+mn-lt"/>
                <a:cs typeface="Arial" pitchFamily="34" charset="0"/>
              </a:rPr>
              <a:t>The Teach Back Method is not a test of the patient –</a:t>
            </a:r>
            <a:r>
              <a:rPr lang="en-US" altLang="en-US" baseline="0" dirty="0">
                <a:solidFill>
                  <a:schemeClr val="tx1"/>
                </a:solidFill>
                <a:latin typeface="+mn-lt"/>
                <a:cs typeface="Arial" pitchFamily="34" charset="0"/>
              </a:rPr>
              <a:t> </a:t>
            </a:r>
            <a:r>
              <a:rPr lang="en-US" altLang="en-US" dirty="0">
                <a:solidFill>
                  <a:schemeClr val="tx1"/>
                </a:solidFill>
                <a:latin typeface="+mn-lt"/>
                <a:cs typeface="Arial" pitchFamily="34" charset="0"/>
              </a:rPr>
              <a:t>be careful not to make the patient feel like they are being quizzed.  It is a test of YOU and how well you explained things.</a:t>
            </a:r>
          </a:p>
          <a:p>
            <a:pPr>
              <a:lnSpc>
                <a:spcPct val="80000"/>
              </a:lnSpc>
              <a:spcBef>
                <a:spcPct val="0"/>
              </a:spcBef>
              <a:spcAft>
                <a:spcPts val="413"/>
              </a:spcAft>
            </a:pPr>
            <a:endParaRPr lang="en-US" altLang="en-US" i="1" dirty="0">
              <a:solidFill>
                <a:schemeClr val="tx1"/>
              </a:solidFill>
              <a:latin typeface="+mn-lt"/>
              <a:cs typeface="Arial" pitchFamily="34" charset="0"/>
            </a:endParaRPr>
          </a:p>
          <a:p>
            <a:pPr>
              <a:lnSpc>
                <a:spcPct val="80000"/>
              </a:lnSpc>
              <a:spcBef>
                <a:spcPct val="0"/>
              </a:spcBef>
              <a:spcAft>
                <a:spcPts val="413"/>
              </a:spcAft>
            </a:pPr>
            <a:r>
              <a:rPr lang="en-US" altLang="en-US" i="0" dirty="0">
                <a:solidFill>
                  <a:schemeClr val="tx1"/>
                </a:solidFill>
                <a:latin typeface="+mn-lt"/>
                <a:cs typeface="Arial" pitchFamily="34" charset="0"/>
              </a:rPr>
              <a:t>Any member of the health care team can use Teach-Back.</a:t>
            </a:r>
          </a:p>
        </p:txBody>
      </p:sp>
    </p:spTree>
    <p:extLst>
      <p:ext uri="{BB962C8B-B14F-4D97-AF65-F5344CB8AC3E}">
        <p14:creationId xmlns:p14="http://schemas.microsoft.com/office/powerpoint/2010/main" val="5442233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72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spcAft>
                <a:spcPts val="400"/>
              </a:spcAft>
            </a:pPr>
            <a:r>
              <a:rPr lang="en-US" altLang="en-US" baseline="0" dirty="0">
                <a:solidFill>
                  <a:schemeClr val="tx1"/>
                </a:solidFill>
                <a:latin typeface="+mn-lt"/>
                <a:cs typeface="Arial" pitchFamily="34" charset="0"/>
              </a:rPr>
              <a:t>Good health literacy is required to…</a:t>
            </a:r>
          </a:p>
          <a:p>
            <a:pPr>
              <a:spcBef>
                <a:spcPct val="0"/>
              </a:spcBef>
              <a:spcAft>
                <a:spcPts val="400"/>
              </a:spcAft>
            </a:pPr>
            <a:r>
              <a:rPr lang="en-US" altLang="en-US" i="1" baseline="0" dirty="0">
                <a:solidFill>
                  <a:schemeClr val="tx1"/>
                </a:solidFill>
                <a:latin typeface="+mn-lt"/>
                <a:cs typeface="Arial" pitchFamily="34" charset="0"/>
              </a:rPr>
              <a:t>Read items from list on slide.</a:t>
            </a:r>
          </a:p>
          <a:p>
            <a:pPr>
              <a:spcBef>
                <a:spcPct val="0"/>
              </a:spcBef>
              <a:spcAft>
                <a:spcPts val="400"/>
              </a:spcAft>
            </a:pPr>
            <a:endParaRPr lang="en-US" altLang="en-US" baseline="0" dirty="0">
              <a:solidFill>
                <a:schemeClr val="tx1"/>
              </a:solidFill>
              <a:latin typeface="+mn-lt"/>
              <a:cs typeface="Arial" pitchFamily="34" charset="0"/>
            </a:endParaRPr>
          </a:p>
          <a:p>
            <a:pPr>
              <a:spcBef>
                <a:spcPct val="0"/>
              </a:spcBef>
              <a:spcAft>
                <a:spcPts val="400"/>
              </a:spcAft>
            </a:pPr>
            <a:r>
              <a:rPr lang="en-US" altLang="en-US" baseline="0" dirty="0">
                <a:solidFill>
                  <a:schemeClr val="tx1"/>
                </a:solidFill>
                <a:latin typeface="+mn-lt"/>
                <a:cs typeface="Arial" pitchFamily="34" charset="0"/>
              </a:rPr>
              <a:t>These are things patients have to do every single time they visit the doctor’s office, hospital, pharmacy, and other health facilities.</a:t>
            </a:r>
          </a:p>
          <a:p>
            <a:pPr>
              <a:spcBef>
                <a:spcPct val="0"/>
              </a:spcBef>
              <a:spcAft>
                <a:spcPts val="400"/>
              </a:spcAft>
            </a:pPr>
            <a:r>
              <a:rPr lang="en-US" altLang="en-US" baseline="0" dirty="0">
                <a:solidFill>
                  <a:schemeClr val="tx1"/>
                </a:solidFill>
                <a:latin typeface="+mn-lt"/>
                <a:cs typeface="Arial" pitchFamily="34" charset="0"/>
              </a:rPr>
              <a:t>These are things patients have to do on their own at home, once they leave our facilities.  </a:t>
            </a:r>
          </a:p>
          <a:p>
            <a:pPr>
              <a:spcBef>
                <a:spcPct val="0"/>
              </a:spcBef>
              <a:spcAft>
                <a:spcPts val="400"/>
              </a:spcAft>
            </a:pPr>
            <a:r>
              <a:rPr lang="en-US" altLang="en-US" baseline="0" dirty="0">
                <a:solidFill>
                  <a:schemeClr val="tx1"/>
                </a:solidFill>
                <a:latin typeface="+mn-lt"/>
                <a:cs typeface="Arial" pitchFamily="34" charset="0"/>
              </a:rPr>
              <a:t>And their health depends on doing them correctly.</a:t>
            </a:r>
          </a:p>
          <a:p>
            <a:pPr>
              <a:spcBef>
                <a:spcPct val="0"/>
              </a:spcBef>
              <a:spcAft>
                <a:spcPts val="400"/>
              </a:spcAft>
            </a:pPr>
            <a:endParaRPr lang="en-US" altLang="en-US" baseline="0" dirty="0">
              <a:solidFill>
                <a:schemeClr val="tx1"/>
              </a:solidFill>
              <a:latin typeface="+mn-lt"/>
              <a:cs typeface="Arial" pitchFamily="34" charset="0"/>
            </a:endParaRPr>
          </a:p>
          <a:p>
            <a:pPr defTabSz="932871">
              <a:spcBef>
                <a:spcPct val="0"/>
              </a:spcBef>
              <a:spcAft>
                <a:spcPts val="400"/>
              </a:spcAft>
              <a:defRPr/>
            </a:pPr>
            <a:r>
              <a:rPr lang="en-US" altLang="ja-JP" dirty="0">
                <a:solidFill>
                  <a:schemeClr val="tx1"/>
                </a:solidFill>
                <a:latin typeface="+mn-lt"/>
                <a:cs typeface="Arial" panose="020B0604020202020204" pitchFamily="34" charset="0"/>
              </a:rPr>
              <a:t>As you can imagine, patients face many challenges</a:t>
            </a:r>
            <a:r>
              <a:rPr lang="en-US" altLang="ja-JP" baseline="0" dirty="0">
                <a:solidFill>
                  <a:schemeClr val="tx1"/>
                </a:solidFill>
                <a:latin typeface="+mn-lt"/>
                <a:cs typeface="Arial" panose="020B0604020202020204" pitchFamily="34" charset="0"/>
              </a:rPr>
              <a:t> with health literacy.</a:t>
            </a:r>
            <a:endParaRPr lang="en-US" altLang="ja-JP" dirty="0">
              <a:solidFill>
                <a:schemeClr val="tx1"/>
              </a:solidFill>
              <a:latin typeface="+mn-lt"/>
              <a:cs typeface="Arial" panose="020B0604020202020204" pitchFamily="34" charset="0"/>
            </a:endParaRPr>
          </a:p>
          <a:p>
            <a:pPr>
              <a:spcBef>
                <a:spcPct val="0"/>
              </a:spcBef>
              <a:spcAft>
                <a:spcPts val="400"/>
              </a:spcAft>
            </a:pPr>
            <a:endParaRPr lang="en-US" altLang="en-US" baseline="0" dirty="0">
              <a:solidFill>
                <a:schemeClr val="tx1"/>
              </a:solidFill>
              <a:latin typeface="+mn-lt"/>
              <a:cs typeface="Arial" pitchFamily="34" charset="0"/>
            </a:endParaRPr>
          </a:p>
          <a:p>
            <a:pPr>
              <a:spcBef>
                <a:spcPct val="0"/>
              </a:spcBef>
              <a:spcAft>
                <a:spcPts val="400"/>
              </a:spcAft>
            </a:pPr>
            <a:endParaRPr lang="en-US" altLang="en-US" baseline="0" dirty="0">
              <a:solidFill>
                <a:schemeClr val="tx1"/>
              </a:solidFill>
              <a:latin typeface="+mn-lt"/>
              <a:cs typeface="Arial" pitchFamily="34" charset="0"/>
            </a:endParaRPr>
          </a:p>
        </p:txBody>
      </p:sp>
      <p:sp>
        <p:nvSpPr>
          <p:cNvPr id="4" name="Slide Number Placeholder 3"/>
          <p:cNvSpPr>
            <a:spLocks noGrp="1"/>
          </p:cNvSpPr>
          <p:nvPr>
            <p:ph type="sldNum" sz="quarter" idx="5"/>
          </p:nvPr>
        </p:nvSpPr>
        <p:spPr/>
        <p:txBody>
          <a:bodyPr/>
          <a:lstStyle/>
          <a:p>
            <a:pPr>
              <a:defRPr/>
            </a:pPr>
            <a:fld id="{198F48B9-5A36-497C-B410-1D25DC734C74}" type="slidenum">
              <a:rPr lang="en-US">
                <a:solidFill>
                  <a:prstClr val="black"/>
                </a:solidFill>
              </a:rPr>
              <a:pPr>
                <a:defRPr/>
              </a:pPr>
              <a:t>5</a:t>
            </a:fld>
            <a:endParaRPr lang="en-US">
              <a:solidFill>
                <a:prstClr val="black"/>
              </a:solidFill>
            </a:endParaRPr>
          </a:p>
        </p:txBody>
      </p:sp>
    </p:spTree>
    <p:extLst>
      <p:ext uri="{BB962C8B-B14F-4D97-AF65-F5344CB8AC3E}">
        <p14:creationId xmlns:p14="http://schemas.microsoft.com/office/powerpoint/2010/main" val="324523773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p:txBody>
          <a:bodyPr/>
          <a:lstStyle/>
          <a:p>
            <a:pPr>
              <a:defRPr/>
            </a:pPr>
            <a:fld id="{79A558EB-DCB9-475A-86E0-2C5783EA9066}" type="slidenum">
              <a:rPr lang="en-US" smtClean="0">
                <a:solidFill>
                  <a:prstClr val="black"/>
                </a:solidFill>
              </a:rPr>
              <a:pPr>
                <a:defRPr/>
              </a:pPr>
              <a:t>50</a:t>
            </a:fld>
            <a:endParaRPr lang="en-US">
              <a:solidFill>
                <a:prstClr val="black"/>
              </a:solidFill>
            </a:endParaRPr>
          </a:p>
        </p:txBody>
      </p:sp>
      <p:sp>
        <p:nvSpPr>
          <p:cNvPr id="16486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486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nSpc>
                <a:spcPct val="80000"/>
              </a:lnSpc>
              <a:spcBef>
                <a:spcPct val="0"/>
              </a:spcBef>
              <a:spcAft>
                <a:spcPts val="413"/>
              </a:spcAft>
            </a:pPr>
            <a:r>
              <a:rPr lang="en-US" altLang="en-US" dirty="0">
                <a:solidFill>
                  <a:schemeClr val="tx1"/>
                </a:solidFill>
                <a:latin typeface="+mn-lt"/>
                <a:cs typeface="Arial" pitchFamily="34" charset="0"/>
              </a:rPr>
              <a:t>You don’t have to wait until the end of the visit to use the Teach-Back Method – you can “chunk</a:t>
            </a:r>
            <a:r>
              <a:rPr lang="en-US" altLang="en-US" baseline="0" dirty="0">
                <a:solidFill>
                  <a:schemeClr val="tx1"/>
                </a:solidFill>
                <a:latin typeface="+mn-lt"/>
                <a:cs typeface="Arial" pitchFamily="34" charset="0"/>
              </a:rPr>
              <a:t> and check</a:t>
            </a:r>
            <a:r>
              <a:rPr lang="en-US" altLang="en-US" dirty="0">
                <a:solidFill>
                  <a:schemeClr val="tx1"/>
                </a:solidFill>
                <a:latin typeface="+mn-lt"/>
                <a:cs typeface="Arial" pitchFamily="34" charset="0"/>
              </a:rPr>
              <a:t>.”  Teach the patient a “chunk” of information, then check that they understood and can teach it back to you.</a:t>
            </a:r>
            <a:r>
              <a:rPr lang="en-US" altLang="en-US" baseline="0" dirty="0">
                <a:solidFill>
                  <a:schemeClr val="tx1"/>
                </a:solidFill>
                <a:latin typeface="+mn-lt"/>
                <a:cs typeface="Arial" pitchFamily="34" charset="0"/>
              </a:rPr>
              <a:t>  T</a:t>
            </a:r>
            <a:r>
              <a:rPr lang="en-US" altLang="en-US" dirty="0">
                <a:solidFill>
                  <a:schemeClr val="tx1"/>
                </a:solidFill>
                <a:latin typeface="+mn-lt"/>
                <a:cs typeface="Arial" pitchFamily="34" charset="0"/>
              </a:rPr>
              <a:t>hen continue with the next chunk.</a:t>
            </a:r>
          </a:p>
          <a:p>
            <a:pPr>
              <a:lnSpc>
                <a:spcPct val="80000"/>
              </a:lnSpc>
              <a:spcBef>
                <a:spcPct val="0"/>
              </a:spcBef>
              <a:spcAft>
                <a:spcPts val="413"/>
              </a:spcAft>
            </a:pPr>
            <a:endParaRPr lang="en-US" altLang="en-US" dirty="0">
              <a:solidFill>
                <a:schemeClr val="tx1"/>
              </a:solidFill>
              <a:latin typeface="+mn-lt"/>
              <a:cs typeface="Arial" pitchFamily="34" charset="0"/>
            </a:endParaRPr>
          </a:p>
          <a:p>
            <a:pPr marL="0" marR="0" indent="0" algn="l" defTabSz="914400" rtl="0" eaLnBrk="1" fontAlgn="auto" latinLnBrk="0" hangingPunct="1">
              <a:lnSpc>
                <a:spcPct val="80000"/>
              </a:lnSpc>
              <a:spcBef>
                <a:spcPct val="0"/>
              </a:spcBef>
              <a:spcAft>
                <a:spcPts val="413"/>
              </a:spcAft>
              <a:buClrTx/>
              <a:buSzTx/>
              <a:buFontTx/>
              <a:buNone/>
              <a:tabLst/>
              <a:defRPr/>
            </a:pPr>
            <a:r>
              <a:rPr lang="en-US" altLang="en-US" dirty="0">
                <a:solidFill>
                  <a:schemeClr val="tx1"/>
                </a:solidFill>
                <a:latin typeface="+mn-lt"/>
                <a:cs typeface="Arial" pitchFamily="34" charset="0"/>
              </a:rPr>
              <a:t>If</a:t>
            </a:r>
            <a:r>
              <a:rPr lang="en-US" altLang="en-US" baseline="0" dirty="0">
                <a:solidFill>
                  <a:schemeClr val="tx1"/>
                </a:solidFill>
                <a:latin typeface="+mn-lt"/>
                <a:cs typeface="Arial" pitchFamily="34" charset="0"/>
              </a:rPr>
              <a:t> you just ask “Do you have any questions?” patients will say NO.  </a:t>
            </a:r>
            <a:r>
              <a:rPr lang="en-US" altLang="en-US" dirty="0">
                <a:solidFill>
                  <a:schemeClr val="tx1"/>
                </a:solidFill>
                <a:latin typeface="+mn-lt"/>
                <a:cs typeface="Arial" pitchFamily="34" charset="0"/>
              </a:rPr>
              <a:t>Instead, use the Teach-Back Method.</a:t>
            </a:r>
          </a:p>
          <a:p>
            <a:pPr>
              <a:lnSpc>
                <a:spcPct val="80000"/>
              </a:lnSpc>
              <a:spcBef>
                <a:spcPct val="0"/>
              </a:spcBef>
              <a:spcAft>
                <a:spcPts val="413"/>
              </a:spcAft>
            </a:pPr>
            <a:endParaRPr lang="en-US" altLang="en-US" dirty="0">
              <a:solidFill>
                <a:schemeClr val="tx1"/>
              </a:solidFill>
              <a:latin typeface="+mn-lt"/>
              <a:cs typeface="Arial" pitchFamily="34" charset="0"/>
            </a:endParaRPr>
          </a:p>
          <a:p>
            <a:pPr>
              <a:lnSpc>
                <a:spcPct val="80000"/>
              </a:lnSpc>
              <a:spcBef>
                <a:spcPct val="0"/>
              </a:spcBef>
              <a:spcAft>
                <a:spcPts val="413"/>
              </a:spcAft>
            </a:pPr>
            <a:endParaRPr lang="en-US" altLang="en-US" dirty="0">
              <a:solidFill>
                <a:schemeClr val="tx1"/>
              </a:solidFill>
              <a:latin typeface="+mn-lt"/>
              <a:cs typeface="Arial" pitchFamily="34" charset="0"/>
            </a:endParaRPr>
          </a:p>
        </p:txBody>
      </p:sp>
    </p:spTree>
    <p:extLst>
      <p:ext uri="{BB962C8B-B14F-4D97-AF65-F5344CB8AC3E}">
        <p14:creationId xmlns:p14="http://schemas.microsoft.com/office/powerpoint/2010/main" val="20046870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p:txBody>
          <a:bodyPr/>
          <a:lstStyle/>
          <a:p>
            <a:pPr>
              <a:defRPr/>
            </a:pPr>
            <a:fld id="{DBED4355-126E-4AE6-9EDA-EAE8B3E93AF6}" type="slidenum">
              <a:rPr lang="en-US" smtClean="0">
                <a:solidFill>
                  <a:prstClr val="black"/>
                </a:solidFill>
              </a:rPr>
              <a:pPr>
                <a:defRPr/>
              </a:pPr>
              <a:t>51</a:t>
            </a:fld>
            <a:endParaRPr lang="en-US">
              <a:solidFill>
                <a:prstClr val="black"/>
              </a:solidFill>
            </a:endParaRPr>
          </a:p>
        </p:txBody>
      </p:sp>
      <p:sp>
        <p:nvSpPr>
          <p:cNvPr id="16281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282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nSpc>
                <a:spcPct val="80000"/>
              </a:lnSpc>
              <a:spcAft>
                <a:spcPts val="400"/>
              </a:spcAft>
            </a:pPr>
            <a:r>
              <a:rPr lang="en-US" altLang="en-US" dirty="0"/>
              <a:t>Here are some examples of what the Teach-Back Method sounds like.</a:t>
            </a:r>
          </a:p>
          <a:p>
            <a:pPr>
              <a:lnSpc>
                <a:spcPct val="80000"/>
              </a:lnSpc>
              <a:spcAft>
                <a:spcPts val="400"/>
              </a:spcAft>
            </a:pPr>
            <a:endParaRPr lang="en-US" altLang="en-US" dirty="0"/>
          </a:p>
          <a:p>
            <a:pPr>
              <a:lnSpc>
                <a:spcPct val="80000"/>
              </a:lnSpc>
              <a:spcAft>
                <a:spcPts val="400"/>
              </a:spcAft>
            </a:pPr>
            <a:r>
              <a:rPr lang="en-US" altLang="en-US" i="1" dirty="0"/>
              <a:t>Review examples on slide.</a:t>
            </a:r>
          </a:p>
          <a:p>
            <a:pPr>
              <a:lnSpc>
                <a:spcPct val="80000"/>
              </a:lnSpc>
              <a:spcAft>
                <a:spcPts val="400"/>
              </a:spcAft>
            </a:pPr>
            <a:endParaRPr lang="en-US" altLang="en-US" i="1" dirty="0"/>
          </a:p>
          <a:p>
            <a:pPr>
              <a:lnSpc>
                <a:spcPct val="80000"/>
              </a:lnSpc>
              <a:spcAft>
                <a:spcPts val="400"/>
              </a:spcAft>
            </a:pPr>
            <a:r>
              <a:rPr lang="en-US" altLang="en-US" i="0" dirty="0"/>
              <a:t>Health</a:t>
            </a:r>
            <a:r>
              <a:rPr lang="en-US" altLang="en-US" i="0" baseline="0" dirty="0"/>
              <a:t> providers often worry this will take them more time – but it actually takes less.  </a:t>
            </a:r>
          </a:p>
          <a:p>
            <a:pPr>
              <a:lnSpc>
                <a:spcPct val="80000"/>
              </a:lnSpc>
              <a:spcAft>
                <a:spcPts val="400"/>
              </a:spcAft>
            </a:pPr>
            <a:r>
              <a:rPr lang="en-US" altLang="en-US" i="0" baseline="0" dirty="0"/>
              <a:t>--if you figure out early that your patient does not understand, you won’t waste time going through your whole spiel, then have to start over</a:t>
            </a:r>
          </a:p>
          <a:p>
            <a:pPr marL="0" marR="0" indent="0" algn="l" defTabSz="914400" rtl="0" eaLnBrk="1" fontAlgn="auto" latinLnBrk="0" hangingPunct="1">
              <a:lnSpc>
                <a:spcPct val="80000"/>
              </a:lnSpc>
              <a:spcBef>
                <a:spcPts val="0"/>
              </a:spcBef>
              <a:spcAft>
                <a:spcPts val="400"/>
              </a:spcAft>
              <a:buClrTx/>
              <a:buSzTx/>
              <a:buFontTx/>
              <a:buNone/>
              <a:tabLst/>
              <a:defRPr/>
            </a:pPr>
            <a:r>
              <a:rPr lang="en-US" altLang="en-US" i="0" baseline="0" dirty="0"/>
              <a:t>--if your patient understands when they leave, they won’t call later to get clarification (clogging phone lines and generating tasks and chart runs)</a:t>
            </a:r>
            <a:endParaRPr lang="en-US" altLang="en-US" sz="1000" i="1" dirty="0"/>
          </a:p>
          <a:p>
            <a:pPr eaLnBrk="1" hangingPunct="1">
              <a:lnSpc>
                <a:spcPct val="80000"/>
              </a:lnSpc>
            </a:pPr>
            <a:endParaRPr lang="en-US" altLang="en-US" sz="1000" i="1" dirty="0"/>
          </a:p>
        </p:txBody>
      </p:sp>
    </p:spTree>
    <p:extLst>
      <p:ext uri="{BB962C8B-B14F-4D97-AF65-F5344CB8AC3E}">
        <p14:creationId xmlns:p14="http://schemas.microsoft.com/office/powerpoint/2010/main" val="70266676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8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spcAft>
                <a:spcPts val="413"/>
              </a:spcAft>
            </a:pPr>
            <a:r>
              <a:rPr lang="en-US" altLang="en-US" dirty="0">
                <a:solidFill>
                  <a:schemeClr val="tx1"/>
                </a:solidFill>
                <a:latin typeface="+mn-lt"/>
                <a:cs typeface="Arial" pitchFamily="34" charset="0"/>
              </a:rPr>
              <a:t>We also train</a:t>
            </a:r>
            <a:r>
              <a:rPr lang="en-US" altLang="en-US" baseline="0" dirty="0">
                <a:solidFill>
                  <a:schemeClr val="tx1"/>
                </a:solidFill>
                <a:latin typeface="+mn-lt"/>
                <a:cs typeface="Arial" pitchFamily="34" charset="0"/>
              </a:rPr>
              <a:t> patients to prompt the Teach-Back process themselves if their provider does not initiate.  </a:t>
            </a:r>
            <a:endParaRPr lang="en-US" altLang="en-US" dirty="0">
              <a:solidFill>
                <a:schemeClr val="tx1"/>
              </a:solidFill>
              <a:latin typeface="+mn-lt"/>
              <a:cs typeface="Arial" pitchFamily="34" charset="0"/>
            </a:endParaRPr>
          </a:p>
          <a:p>
            <a:pPr>
              <a:spcBef>
                <a:spcPct val="0"/>
              </a:spcBef>
              <a:spcAft>
                <a:spcPts val="413"/>
              </a:spcAft>
            </a:pPr>
            <a:endParaRPr lang="en-US" altLang="en-US" dirty="0">
              <a:solidFill>
                <a:schemeClr val="tx1"/>
              </a:solidFill>
              <a:latin typeface="+mn-lt"/>
              <a:cs typeface="Arial" pitchFamily="34" charset="0"/>
            </a:endParaRPr>
          </a:p>
          <a:p>
            <a:pPr>
              <a:spcBef>
                <a:spcPct val="0"/>
              </a:spcBef>
              <a:spcAft>
                <a:spcPts val="413"/>
              </a:spcAft>
            </a:pPr>
            <a:r>
              <a:rPr lang="en-US" altLang="en-US" i="1" dirty="0">
                <a:solidFill>
                  <a:schemeClr val="tx1"/>
                </a:solidFill>
                <a:latin typeface="+mn-lt"/>
                <a:cs typeface="Arial" pitchFamily="34" charset="0"/>
              </a:rPr>
              <a:t>Review slide.</a:t>
            </a:r>
          </a:p>
          <a:p>
            <a:endParaRPr lang="en-US" altLang="en-US" dirty="0"/>
          </a:p>
        </p:txBody>
      </p:sp>
      <p:sp>
        <p:nvSpPr>
          <p:cNvPr id="5" name="Slide Number Placeholder 4"/>
          <p:cNvSpPr>
            <a:spLocks noGrp="1"/>
          </p:cNvSpPr>
          <p:nvPr>
            <p:ph type="sldNum" sz="quarter" idx="5"/>
          </p:nvPr>
        </p:nvSpPr>
        <p:spPr/>
        <p:txBody>
          <a:bodyPr/>
          <a:lstStyle/>
          <a:p>
            <a:pPr>
              <a:defRPr/>
            </a:pPr>
            <a:fld id="{2CC95755-32DD-41D5-A2CD-74C88E4732CB}" type="slidenum">
              <a:rPr lang="en-US">
                <a:solidFill>
                  <a:prstClr val="black"/>
                </a:solidFill>
              </a:rPr>
              <a:pPr>
                <a:defRPr/>
              </a:pPr>
              <a:t>52</a:t>
            </a:fld>
            <a:endParaRPr lang="en-US">
              <a:solidFill>
                <a:prstClr val="black"/>
              </a:solidFill>
            </a:endParaRPr>
          </a:p>
        </p:txBody>
      </p:sp>
    </p:spTree>
    <p:extLst>
      <p:ext uri="{BB962C8B-B14F-4D97-AF65-F5344CB8AC3E}">
        <p14:creationId xmlns:p14="http://schemas.microsoft.com/office/powerpoint/2010/main" val="175992627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buFont typeface="Wingdings 2" pitchFamily="18" charset="2"/>
              <a:buNone/>
            </a:pPr>
            <a:r>
              <a:rPr lang="en-US" altLang="en-US" sz="1200" i="1" dirty="0"/>
              <a:t>Ask</a:t>
            </a:r>
            <a:r>
              <a:rPr lang="en-US" altLang="en-US" sz="1200" i="1" baseline="0" dirty="0"/>
              <a:t> people to imagine they are at a doctor’s visit being told this information, then r</a:t>
            </a:r>
            <a:r>
              <a:rPr lang="en-US" altLang="en-US" sz="1200" i="1" dirty="0"/>
              <a:t>ead script to group:</a:t>
            </a:r>
          </a:p>
          <a:p>
            <a:pPr eaLnBrk="1" hangingPunct="1">
              <a:buFont typeface="Wingdings 2" pitchFamily="18" charset="2"/>
              <a:buNone/>
            </a:pPr>
            <a:r>
              <a:rPr lang="en-US" altLang="en-US" sz="1200" dirty="0"/>
              <a:t>Imagine 4 shapes in a row.  You’re going to imagine 3 circles and 1 square.  The third figure from the right is shaded in.  The figure to the left of the shaded figure is the square.  </a:t>
            </a:r>
          </a:p>
          <a:p>
            <a:pPr eaLnBrk="1" hangingPunct="1">
              <a:buFont typeface="Wingdings 2" pitchFamily="18" charset="2"/>
              <a:buNone/>
            </a:pPr>
            <a:r>
              <a:rPr lang="en-US" altLang="en-US" sz="1200" i="1" dirty="0"/>
              <a:t>Quickly</a:t>
            </a:r>
            <a:r>
              <a:rPr lang="en-US" altLang="en-US" sz="1200" i="1" baseline="0" dirty="0"/>
              <a:t> end the medical visit.  </a:t>
            </a:r>
          </a:p>
          <a:p>
            <a:pPr eaLnBrk="1" hangingPunct="1">
              <a:buFont typeface="Wingdings 2" pitchFamily="18" charset="2"/>
              <a:buNone/>
            </a:pPr>
            <a:endParaRPr lang="en-US" altLang="en-US" sz="1200" i="0" dirty="0"/>
          </a:p>
          <a:p>
            <a:pPr eaLnBrk="1" hangingPunct="1">
              <a:buFont typeface="Wingdings 2" pitchFamily="18" charset="2"/>
              <a:buNone/>
            </a:pPr>
            <a:r>
              <a:rPr lang="en-US" altLang="en-US" sz="1200" i="0" dirty="0"/>
              <a:t>How many of you could come up and draw what we just talked about?</a:t>
            </a:r>
          </a:p>
          <a:p>
            <a:pPr eaLnBrk="1" hangingPunct="1">
              <a:buFont typeface="Wingdings 2" pitchFamily="18" charset="2"/>
              <a:buNone/>
            </a:pPr>
            <a:r>
              <a:rPr lang="en-US" altLang="en-US" sz="1200" i="0" dirty="0"/>
              <a:t>How many of you could go home from this</a:t>
            </a:r>
            <a:r>
              <a:rPr lang="en-US" altLang="en-US" sz="1200" i="0" baseline="0" dirty="0"/>
              <a:t> doctor’s appointment and be confident you had the instructions right?</a:t>
            </a:r>
          </a:p>
          <a:p>
            <a:pPr eaLnBrk="1" hangingPunct="1">
              <a:buFont typeface="Wingdings 2" pitchFamily="18" charset="2"/>
              <a:buNone/>
            </a:pPr>
            <a:endParaRPr lang="en-US" altLang="en-US" sz="1200" i="0" baseline="0" dirty="0"/>
          </a:p>
          <a:p>
            <a:pPr eaLnBrk="1" hangingPunct="1">
              <a:buFont typeface="Wingdings 2" pitchFamily="18" charset="2"/>
              <a:buNone/>
            </a:pPr>
            <a:r>
              <a:rPr lang="en-US" altLang="en-US" sz="1200" i="0" baseline="0" dirty="0"/>
              <a:t>Now let’s try it again with the Teach-Back Method.</a:t>
            </a:r>
          </a:p>
          <a:p>
            <a:pPr eaLnBrk="1" hangingPunct="1">
              <a:buFont typeface="Wingdings 2" pitchFamily="18" charset="2"/>
              <a:buNone/>
            </a:pPr>
            <a:endParaRPr lang="en-US" altLang="en-US" sz="1200" i="0" baseline="0" dirty="0"/>
          </a:p>
          <a:p>
            <a:pPr eaLnBrk="1" hangingPunct="1">
              <a:buFont typeface="Wingdings 2" pitchFamily="18" charset="2"/>
              <a:buNone/>
            </a:pPr>
            <a:r>
              <a:rPr lang="en-US" altLang="en-US" sz="1200" i="1" baseline="0" dirty="0"/>
              <a:t>Ask for volunteer to read script again.  Ask volunteer to practice clear communication and Teach-Back with the group.</a:t>
            </a:r>
          </a:p>
          <a:p>
            <a:pPr marL="0" marR="0" indent="0" algn="l" defTabSz="914400" rtl="0" eaLnBrk="1" fontAlgn="auto" latinLnBrk="0" hangingPunct="1">
              <a:lnSpc>
                <a:spcPct val="100000"/>
              </a:lnSpc>
              <a:spcBef>
                <a:spcPts val="0"/>
              </a:spcBef>
              <a:spcAft>
                <a:spcPts val="0"/>
              </a:spcAft>
              <a:buClrTx/>
              <a:buSzTx/>
              <a:buFont typeface="Wingdings 2" pitchFamily="18" charset="2"/>
              <a:buNone/>
              <a:tabLst/>
              <a:defRPr/>
            </a:pPr>
            <a:r>
              <a:rPr lang="en-US" altLang="en-US" sz="1200" i="0" baseline="0" dirty="0"/>
              <a:t>--go more slowly</a:t>
            </a:r>
          </a:p>
          <a:p>
            <a:pPr eaLnBrk="1" hangingPunct="1">
              <a:buFont typeface="Wingdings 2" pitchFamily="18" charset="2"/>
              <a:buNone/>
            </a:pPr>
            <a:r>
              <a:rPr lang="en-US" altLang="en-US" sz="1200" i="0" baseline="0" dirty="0"/>
              <a:t>--use a Teach-Back question “This is confusing and I want to make sure I explained it well.  What shape is on the far left side?”</a:t>
            </a:r>
          </a:p>
          <a:p>
            <a:pPr eaLnBrk="1" hangingPunct="1">
              <a:buFont typeface="Wingdings 2" pitchFamily="18" charset="2"/>
              <a:buNone/>
            </a:pPr>
            <a:r>
              <a:rPr lang="en-US" altLang="en-US" sz="1200" i="0" baseline="0" dirty="0"/>
              <a:t>--offer to draw it</a:t>
            </a:r>
          </a:p>
          <a:p>
            <a:pPr eaLnBrk="1" hangingPunct="1">
              <a:buFont typeface="Wingdings 2" pitchFamily="18" charset="2"/>
              <a:buNone/>
            </a:pPr>
            <a:r>
              <a:rPr lang="en-US" altLang="en-US" sz="1200" i="0" baseline="0" dirty="0"/>
              <a:t>--offer to help as they draw it</a:t>
            </a:r>
          </a:p>
          <a:p>
            <a:pPr eaLnBrk="1" hangingPunct="1">
              <a:buFont typeface="Wingdings 2" pitchFamily="18" charset="2"/>
              <a:buNone/>
            </a:pPr>
            <a:r>
              <a:rPr lang="en-US" altLang="en-US" sz="1200" i="0" baseline="0" dirty="0"/>
              <a:t>--simplify instructions</a:t>
            </a:r>
          </a:p>
          <a:p>
            <a:pPr eaLnBrk="1" hangingPunct="1">
              <a:buFont typeface="Wingdings 2" pitchFamily="18" charset="2"/>
              <a:buNone/>
            </a:pPr>
            <a:endParaRPr lang="en-US" altLang="en-US" sz="1200" i="0" baseline="0" dirty="0"/>
          </a:p>
          <a:p>
            <a:pPr marL="0" marR="0" indent="0" algn="l" defTabSz="914400" rtl="0" eaLnBrk="1" fontAlgn="auto" latinLnBrk="0" hangingPunct="1">
              <a:lnSpc>
                <a:spcPct val="100000"/>
              </a:lnSpc>
              <a:spcBef>
                <a:spcPts val="0"/>
              </a:spcBef>
              <a:spcAft>
                <a:spcPts val="0"/>
              </a:spcAft>
              <a:buClrTx/>
              <a:buSzTx/>
              <a:buFont typeface="Wingdings 2" pitchFamily="18" charset="2"/>
              <a:buNone/>
              <a:tabLst/>
              <a:defRPr/>
            </a:pPr>
            <a:r>
              <a:rPr lang="en-US" altLang="en-US" sz="1200" i="0"/>
              <a:t>Now,</a:t>
            </a:r>
            <a:r>
              <a:rPr lang="en-US" altLang="en-US" sz="1200" i="0" baseline="0"/>
              <a:t> h</a:t>
            </a:r>
            <a:r>
              <a:rPr lang="en-US" altLang="en-US" sz="1200" i="0"/>
              <a:t>ow </a:t>
            </a:r>
            <a:r>
              <a:rPr lang="en-US" altLang="en-US" sz="1200" i="0" dirty="0"/>
              <a:t>many of you could come up and draw what we just talked about?</a:t>
            </a:r>
          </a:p>
          <a:p>
            <a:pPr eaLnBrk="1" hangingPunct="1">
              <a:buFont typeface="Wingdings 2" pitchFamily="18" charset="2"/>
              <a:buNone/>
            </a:pPr>
            <a:endParaRPr lang="en-US" altLang="en-US" sz="1200" i="1" dirty="0"/>
          </a:p>
        </p:txBody>
      </p:sp>
      <p:sp>
        <p:nvSpPr>
          <p:cNvPr id="4" name="Slide Number Placeholder 3"/>
          <p:cNvSpPr>
            <a:spLocks noGrp="1"/>
          </p:cNvSpPr>
          <p:nvPr>
            <p:ph type="sldNum" sz="quarter" idx="10"/>
          </p:nvPr>
        </p:nvSpPr>
        <p:spPr/>
        <p:txBody>
          <a:bodyPr/>
          <a:lstStyle/>
          <a:p>
            <a:fld id="{5523FAB1-B324-4554-BA29-94E909FE0FDA}" type="slidenum">
              <a:rPr lang="en-US" smtClean="0">
                <a:solidFill>
                  <a:prstClr val="black"/>
                </a:solidFill>
              </a:rPr>
              <a:pPr/>
              <a:t>53</a:t>
            </a:fld>
            <a:endParaRPr lang="en-US">
              <a:solidFill>
                <a:prstClr val="black"/>
              </a:solidFill>
            </a:endParaRPr>
          </a:p>
        </p:txBody>
      </p:sp>
    </p:spTree>
    <p:extLst>
      <p:ext uri="{BB962C8B-B14F-4D97-AF65-F5344CB8AC3E}">
        <p14:creationId xmlns:p14="http://schemas.microsoft.com/office/powerpoint/2010/main" val="46120855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the answer!</a:t>
            </a:r>
          </a:p>
          <a:p>
            <a:endParaRPr lang="en-US" dirty="0"/>
          </a:p>
          <a:p>
            <a:r>
              <a:rPr lang="en-US" i="1" dirty="0"/>
              <a:t>Facilitate</a:t>
            </a:r>
            <a:r>
              <a:rPr lang="en-US" i="1" baseline="0" dirty="0"/>
              <a:t> discussion.  </a:t>
            </a:r>
          </a:p>
          <a:p>
            <a:r>
              <a:rPr lang="en-US" i="0" baseline="0" dirty="0"/>
              <a:t>--What did we do differently the 2</a:t>
            </a:r>
            <a:r>
              <a:rPr lang="en-US" i="0" baseline="30000" dirty="0"/>
              <a:t>nd</a:t>
            </a:r>
            <a:r>
              <a:rPr lang="en-US" i="0" baseline="0" dirty="0"/>
              <a:t> time?</a:t>
            </a:r>
          </a:p>
          <a:p>
            <a:r>
              <a:rPr lang="en-US" i="0" baseline="0" dirty="0"/>
              <a:t>--How was the Teach-Back Method used?</a:t>
            </a:r>
          </a:p>
        </p:txBody>
      </p:sp>
      <p:sp>
        <p:nvSpPr>
          <p:cNvPr id="4" name="Slide Number Placeholder 3"/>
          <p:cNvSpPr>
            <a:spLocks noGrp="1"/>
          </p:cNvSpPr>
          <p:nvPr>
            <p:ph type="sldNum" sz="quarter" idx="10"/>
          </p:nvPr>
        </p:nvSpPr>
        <p:spPr/>
        <p:txBody>
          <a:bodyPr/>
          <a:lstStyle/>
          <a:p>
            <a:fld id="{5523FAB1-B324-4554-BA29-94E909FE0FDA}" type="slidenum">
              <a:rPr lang="en-US" smtClean="0">
                <a:solidFill>
                  <a:prstClr val="black"/>
                </a:solidFill>
              </a:rPr>
              <a:pPr/>
              <a:t>54</a:t>
            </a:fld>
            <a:endParaRPr lang="en-US">
              <a:solidFill>
                <a:prstClr val="black"/>
              </a:solidFill>
            </a:endParaRPr>
          </a:p>
        </p:txBody>
      </p:sp>
    </p:spTree>
    <p:extLst>
      <p:ext uri="{BB962C8B-B14F-4D97-AF65-F5344CB8AC3E}">
        <p14:creationId xmlns:p14="http://schemas.microsoft.com/office/powerpoint/2010/main" val="46120855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For more about the Teach-Back Method</a:t>
            </a:r>
            <a:r>
              <a:rPr lang="en-US" altLang="en-US" baseline="0" dirty="0"/>
              <a:t>, go to www.teachbacktraining.com.</a:t>
            </a:r>
            <a:endParaRPr lang="en-US" altLang="en-US" dirty="0"/>
          </a:p>
          <a:p>
            <a:endParaRPr lang="en-US" altLang="en-US" dirty="0"/>
          </a:p>
          <a:p>
            <a:r>
              <a:rPr lang="en-US" altLang="en-US" dirty="0"/>
              <a:t>This</a:t>
            </a:r>
            <a:r>
              <a:rPr lang="en-US" altLang="en-US" baseline="0" dirty="0"/>
              <a:t> site includes g</a:t>
            </a:r>
            <a:r>
              <a:rPr lang="en-US" altLang="en-US" dirty="0"/>
              <a:t>reat practical tips like: </a:t>
            </a:r>
          </a:p>
          <a:p>
            <a:r>
              <a:rPr lang="en-US" altLang="en-US" dirty="0"/>
              <a:t>-”Cues become habits; Start with just one question for each visit</a:t>
            </a:r>
          </a:p>
          <a:p>
            <a:endParaRPr lang="en-US" altLang="en-US" dirty="0"/>
          </a:p>
          <a:p>
            <a:r>
              <a:rPr lang="en-US" altLang="en-US" dirty="0"/>
              <a:t>-Think, ‘What is the most important thing I want this patient to understand about what I’ve said?’ and then use that to prompt teach-back.</a:t>
            </a:r>
          </a:p>
          <a:p>
            <a:endParaRPr lang="en-US" altLang="en-US" dirty="0"/>
          </a:p>
          <a:p>
            <a:r>
              <a:rPr lang="en-US" altLang="en-US" dirty="0"/>
              <a:t>-Teach-back is not the same as patient education; It requires more open-ended questions.”</a:t>
            </a:r>
          </a:p>
          <a:p>
            <a:endParaRPr lang="en-US" altLang="en-US" dirty="0"/>
          </a:p>
          <a:p>
            <a:r>
              <a:rPr lang="en-US" altLang="en-US" dirty="0"/>
              <a:t>It also has</a:t>
            </a:r>
            <a:r>
              <a:rPr lang="en-US" altLang="en-US" baseline="0" dirty="0"/>
              <a:t> an i</a:t>
            </a:r>
            <a:r>
              <a:rPr lang="en-US" altLang="en-US" dirty="0"/>
              <a:t>nteractive 45 minute learning module.</a:t>
            </a:r>
          </a:p>
        </p:txBody>
      </p:sp>
      <p:sp>
        <p:nvSpPr>
          <p:cNvPr id="4" name="Slide Number Placeholder 3"/>
          <p:cNvSpPr>
            <a:spLocks noGrp="1"/>
          </p:cNvSpPr>
          <p:nvPr>
            <p:ph type="sldNum" sz="quarter" idx="5"/>
          </p:nvPr>
        </p:nvSpPr>
        <p:spPr/>
        <p:txBody>
          <a:bodyPr/>
          <a:lstStyle/>
          <a:p>
            <a:pPr>
              <a:defRPr/>
            </a:pPr>
            <a:fld id="{1F061AF1-58D5-4506-BC26-9560715F71FE}" type="slidenum">
              <a:rPr lang="en-US" smtClean="0">
                <a:solidFill>
                  <a:prstClr val="black"/>
                </a:solidFill>
              </a:rPr>
              <a:pPr>
                <a:defRPr/>
              </a:pPr>
              <a:t>55</a:t>
            </a:fld>
            <a:endParaRPr lang="en-US">
              <a:solidFill>
                <a:prstClr val="black"/>
              </a:solidFill>
            </a:endParaRPr>
          </a:p>
        </p:txBody>
      </p:sp>
    </p:spTree>
    <p:extLst>
      <p:ext uri="{BB962C8B-B14F-4D97-AF65-F5344CB8AC3E}">
        <p14:creationId xmlns:p14="http://schemas.microsoft.com/office/powerpoint/2010/main" val="140756452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STRATEGY 8: Assess your medical</a:t>
            </a:r>
            <a:r>
              <a:rPr lang="en-US" altLang="en-US" baseline="0" dirty="0"/>
              <a:t> practice or facility.</a:t>
            </a:r>
          </a:p>
          <a:p>
            <a:endParaRPr lang="en-US" altLang="en-US" baseline="0" dirty="0"/>
          </a:p>
          <a:p>
            <a:r>
              <a:rPr lang="en-US" altLang="en-US" baseline="0" dirty="0"/>
              <a:t>The Institute of Medicine outlines 10 attributes of a health literate organization.</a:t>
            </a:r>
            <a:endParaRPr lang="en-US" altLang="en-US" dirty="0"/>
          </a:p>
        </p:txBody>
      </p:sp>
      <p:sp>
        <p:nvSpPr>
          <p:cNvPr id="4" name="Slide Number Placeholder 3"/>
          <p:cNvSpPr>
            <a:spLocks noGrp="1"/>
          </p:cNvSpPr>
          <p:nvPr>
            <p:ph type="sldNum" sz="quarter" idx="5"/>
          </p:nvPr>
        </p:nvSpPr>
        <p:spPr/>
        <p:txBody>
          <a:bodyPr/>
          <a:lstStyle/>
          <a:p>
            <a:pPr>
              <a:defRPr/>
            </a:pPr>
            <a:fld id="{EFD03BC0-D7B8-4232-BDAD-3009809F2796}" type="slidenum">
              <a:rPr lang="en-US" smtClean="0">
                <a:solidFill>
                  <a:prstClr val="black"/>
                </a:solidFill>
              </a:rPr>
              <a:pPr>
                <a:defRPr/>
              </a:pPr>
              <a:t>56</a:t>
            </a:fld>
            <a:endParaRPr lang="en-US">
              <a:solidFill>
                <a:prstClr val="black"/>
              </a:solidFill>
            </a:endParaRPr>
          </a:p>
        </p:txBody>
      </p:sp>
      <p:sp>
        <p:nvSpPr>
          <p:cNvPr id="5" name="Date Placeholder 4"/>
          <p:cNvSpPr>
            <a:spLocks noGrp="1"/>
          </p:cNvSpPr>
          <p:nvPr>
            <p:ph type="dt" sz="quarter" idx="1"/>
          </p:nvPr>
        </p:nvSpPr>
        <p:spPr/>
        <p:txBody>
          <a:bodyPr/>
          <a:lstStyle/>
          <a:p>
            <a:pPr>
              <a:defRPr/>
            </a:pPr>
            <a:r>
              <a:rPr lang="en-US">
                <a:solidFill>
                  <a:prstClr val="black"/>
                </a:solidFill>
              </a:rPr>
              <a:t>September 9, 2011</a:t>
            </a:r>
          </a:p>
        </p:txBody>
      </p:sp>
      <p:sp>
        <p:nvSpPr>
          <p:cNvPr id="6" name="Footer Placeholder 5"/>
          <p:cNvSpPr>
            <a:spLocks noGrp="1"/>
          </p:cNvSpPr>
          <p:nvPr>
            <p:ph type="ftr" sz="quarter" idx="4"/>
          </p:nvPr>
        </p:nvSpPr>
        <p:spPr/>
        <p:txBody>
          <a:bodyPr/>
          <a:lstStyle/>
          <a:p>
            <a:pPr>
              <a:defRPr/>
            </a:pPr>
            <a:r>
              <a:rPr lang="en-US">
                <a:solidFill>
                  <a:prstClr val="black"/>
                </a:solidFill>
              </a:rPr>
              <a:t>NUR886 Synthesis of Nursing Knowledge for Clinical Practice</a:t>
            </a:r>
          </a:p>
        </p:txBody>
      </p:sp>
    </p:spTree>
    <p:extLst>
      <p:ext uri="{BB962C8B-B14F-4D97-AF65-F5344CB8AC3E}">
        <p14:creationId xmlns:p14="http://schemas.microsoft.com/office/powerpoint/2010/main" val="377464677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normAutofit/>
          </a:bodyPr>
          <a:lstStyle/>
          <a:p>
            <a:pPr>
              <a:spcAft>
                <a:spcPts val="1224"/>
              </a:spcAft>
              <a:defRPr/>
            </a:pPr>
            <a:endParaRPr lang="en-US" dirty="0"/>
          </a:p>
          <a:p>
            <a:pPr>
              <a:spcAft>
                <a:spcPts val="1224"/>
              </a:spcAft>
              <a:defRPr/>
            </a:pPr>
            <a:r>
              <a:rPr lang="en-US" dirty="0"/>
              <a:t>Even</a:t>
            </a:r>
            <a:r>
              <a:rPr lang="en-US" baseline="0" dirty="0"/>
              <a:t> better, AHRQ developed a toolkit to assess medical practices for those attributes with practical and specific follow up steps for each item.</a:t>
            </a:r>
          </a:p>
          <a:p>
            <a:pPr>
              <a:spcAft>
                <a:spcPts val="1224"/>
              </a:spcAft>
              <a:defRPr/>
            </a:pPr>
            <a:endParaRPr lang="en-US" baseline="0" dirty="0"/>
          </a:p>
          <a:p>
            <a:pPr>
              <a:spcAft>
                <a:spcPts val="1224"/>
              </a:spcAft>
              <a:defRPr/>
            </a:pPr>
            <a:r>
              <a:rPr lang="en-US" baseline="0" dirty="0"/>
              <a:t>We used this toolkit to assess our clinic in 2010 and 2013 with the help of key informants, staff, and patients and the results have helped us prioritize and justify efforts to make our facilities more health literate.</a:t>
            </a:r>
            <a:endParaRPr lang="en-US" dirty="0"/>
          </a:p>
          <a:p>
            <a:pPr marL="233218" indent="-233218">
              <a:spcAft>
                <a:spcPts val="1224"/>
              </a:spcAft>
              <a:buFontTx/>
              <a:buAutoNum type="arabicPeriod" startAt="4"/>
              <a:defRPr/>
            </a:pPr>
            <a:endParaRPr lang="en-US" dirty="0"/>
          </a:p>
          <a:p>
            <a:pPr marL="233218" indent="-233218">
              <a:spcAft>
                <a:spcPts val="1224"/>
              </a:spcAft>
              <a:buFontTx/>
              <a:buAutoNum type="arabicPeriod" startAt="4"/>
              <a:defRPr/>
            </a:pPr>
            <a:endParaRPr lang="en-US" dirty="0"/>
          </a:p>
          <a:p>
            <a:pPr>
              <a:spcAft>
                <a:spcPts val="1224"/>
              </a:spcAft>
              <a:defRPr/>
            </a:pPr>
            <a:endParaRPr lang="en-US" dirty="0"/>
          </a:p>
          <a:p>
            <a:pPr>
              <a:defRPr/>
            </a:pPr>
            <a:endParaRPr lang="en-US" dirty="0"/>
          </a:p>
        </p:txBody>
      </p:sp>
      <p:sp>
        <p:nvSpPr>
          <p:cNvPr id="4" name="Slide Number Placeholder 3"/>
          <p:cNvSpPr>
            <a:spLocks noGrp="1"/>
          </p:cNvSpPr>
          <p:nvPr>
            <p:ph type="sldNum" sz="quarter" idx="5"/>
          </p:nvPr>
        </p:nvSpPr>
        <p:spPr/>
        <p:txBody>
          <a:bodyPr/>
          <a:lstStyle/>
          <a:p>
            <a:pPr>
              <a:defRPr/>
            </a:pPr>
            <a:fld id="{557A7946-32A5-4BFD-B4BB-00706F08FC22}" type="slidenum">
              <a:rPr lang="en-US" smtClean="0">
                <a:solidFill>
                  <a:prstClr val="black"/>
                </a:solidFill>
              </a:rPr>
              <a:pPr>
                <a:defRPr/>
              </a:pPr>
              <a:t>57</a:t>
            </a:fld>
            <a:endParaRPr lang="en-US">
              <a:solidFill>
                <a:prstClr val="black"/>
              </a:solidFill>
            </a:endParaRPr>
          </a:p>
        </p:txBody>
      </p:sp>
    </p:spTree>
    <p:extLst>
      <p:ext uri="{BB962C8B-B14F-4D97-AF65-F5344CB8AC3E}">
        <p14:creationId xmlns:p14="http://schemas.microsoft.com/office/powerpoint/2010/main" val="34327489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a:t>
            </a:r>
            <a:r>
              <a:rPr lang="en-US" baseline="0" dirty="0"/>
              <a:t> one quick example from the toolkit, here is a page from the assessment – which also includes a research-based importance rating to help you prioritize and a link to section of the accompanying toolkit that can help for each item.</a:t>
            </a:r>
            <a:endParaRPr lang="en-US" dirty="0"/>
          </a:p>
        </p:txBody>
      </p:sp>
      <p:sp>
        <p:nvSpPr>
          <p:cNvPr id="4" name="Slide Number Placeholder 3"/>
          <p:cNvSpPr>
            <a:spLocks noGrp="1"/>
          </p:cNvSpPr>
          <p:nvPr>
            <p:ph type="sldNum" sz="quarter" idx="10"/>
          </p:nvPr>
        </p:nvSpPr>
        <p:spPr/>
        <p:txBody>
          <a:bodyPr/>
          <a:lstStyle/>
          <a:p>
            <a:fld id="{5523FAB1-B324-4554-BA29-94E909FE0FDA}" type="slidenum">
              <a:rPr lang="en-US" smtClean="0">
                <a:solidFill>
                  <a:prstClr val="black"/>
                </a:solidFill>
              </a:rPr>
              <a:pPr/>
              <a:t>58</a:t>
            </a:fld>
            <a:endParaRPr lang="en-US">
              <a:solidFill>
                <a:prstClr val="black"/>
              </a:solidFill>
            </a:endParaRPr>
          </a:p>
        </p:txBody>
      </p:sp>
    </p:spTree>
    <p:extLst>
      <p:ext uri="{BB962C8B-B14F-4D97-AF65-F5344CB8AC3E}">
        <p14:creationId xmlns:p14="http://schemas.microsoft.com/office/powerpoint/2010/main" val="114090203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6435"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r>
              <a:rPr lang="en-US" dirty="0"/>
              <a:t>STRATEGY 9: </a:t>
            </a:r>
            <a:r>
              <a:rPr lang="en-US" baseline="0" dirty="0"/>
              <a:t>Make it policy.</a:t>
            </a:r>
          </a:p>
          <a:p>
            <a:endParaRPr lang="en-US" baseline="0" dirty="0"/>
          </a:p>
          <a:p>
            <a:r>
              <a:rPr lang="en-US" baseline="0" dirty="0"/>
              <a:t>Our health center is accredited by the Joint Commission and was certified as a Patient-Centered Medical Home in 2013.  The PCMH certification process required that we attest to additional items, including several related to health literacy.  We approved a health literacy policy to meet these requirements.  </a:t>
            </a:r>
            <a:r>
              <a:rPr lang="en-US" altLang="en-US" dirty="0">
                <a:solidFill>
                  <a:schemeClr val="tx1"/>
                </a:solidFill>
                <a:cs typeface="Arial" pitchFamily="34" charset="0"/>
              </a:rPr>
              <a:t>You can see the policy specifies many of the strategies</a:t>
            </a:r>
            <a:r>
              <a:rPr lang="en-US" altLang="en-US" baseline="0" dirty="0">
                <a:solidFill>
                  <a:schemeClr val="tx1"/>
                </a:solidFill>
                <a:cs typeface="Arial" pitchFamily="34" charset="0"/>
              </a:rPr>
              <a:t> </a:t>
            </a:r>
            <a:r>
              <a:rPr lang="en-US" altLang="en-US" dirty="0">
                <a:solidFill>
                  <a:schemeClr val="tx1"/>
                </a:solidFill>
                <a:cs typeface="Arial" pitchFamily="34" charset="0"/>
              </a:rPr>
              <a:t>we’ve talked about today.</a:t>
            </a:r>
            <a:endParaRPr lang="en-US" altLang="en-US" baseline="0" dirty="0">
              <a:solidFill>
                <a:schemeClr val="tx1"/>
              </a:solidFill>
              <a:cs typeface="Arial" pitchFamily="34" charset="0"/>
            </a:endParaRPr>
          </a:p>
          <a:p>
            <a:pPr>
              <a:spcBef>
                <a:spcPct val="0"/>
              </a:spcBef>
              <a:spcAft>
                <a:spcPts val="400"/>
              </a:spcAft>
            </a:pPr>
            <a:endParaRPr lang="en-US" altLang="en-US" baseline="0" dirty="0">
              <a:solidFill>
                <a:schemeClr val="tx1"/>
              </a:solidFill>
              <a:cs typeface="Arial" pitchFamily="34" charset="0"/>
            </a:endParaRPr>
          </a:p>
        </p:txBody>
      </p:sp>
      <p:sp>
        <p:nvSpPr>
          <p:cNvPr id="5" name="Slide Number Placeholder 4"/>
          <p:cNvSpPr>
            <a:spLocks noGrp="1"/>
          </p:cNvSpPr>
          <p:nvPr>
            <p:ph type="sldNum" sz="quarter" idx="5"/>
          </p:nvPr>
        </p:nvSpPr>
        <p:spPr/>
        <p:txBody>
          <a:bodyPr/>
          <a:lstStyle/>
          <a:p>
            <a:pPr>
              <a:defRPr/>
            </a:pPr>
            <a:fld id="{BDD1BC2E-BB11-4607-83E1-5D8162D28C90}" type="slidenum">
              <a:rPr lang="en-US" smtClean="0">
                <a:solidFill>
                  <a:prstClr val="black"/>
                </a:solidFill>
              </a:rPr>
              <a:pPr>
                <a:defRPr/>
              </a:pPr>
              <a:t>59</a:t>
            </a:fld>
            <a:endParaRPr lang="en-US">
              <a:solidFill>
                <a:prstClr val="black"/>
              </a:solidFill>
            </a:endParaRPr>
          </a:p>
        </p:txBody>
      </p:sp>
    </p:spTree>
    <p:extLst>
      <p:ext uri="{BB962C8B-B14F-4D97-AF65-F5344CB8AC3E}">
        <p14:creationId xmlns:p14="http://schemas.microsoft.com/office/powerpoint/2010/main" val="22260980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p:txBody>
          <a:bodyPr/>
          <a:lstStyle/>
          <a:p>
            <a:pPr>
              <a:defRPr/>
            </a:pPr>
            <a:fld id="{DDD2B009-E6A2-4F63-87EE-AD220C59E4FE}" type="slidenum">
              <a:rPr lang="en-US">
                <a:solidFill>
                  <a:prstClr val="black"/>
                </a:solidFill>
              </a:rPr>
              <a:pPr>
                <a:defRPr/>
              </a:pPr>
              <a:t>6</a:t>
            </a:fld>
            <a:endParaRPr lang="en-US">
              <a:solidFill>
                <a:prstClr val="black"/>
              </a:solidFill>
            </a:endParaRPr>
          </a:p>
        </p:txBody>
      </p:sp>
      <p:sp>
        <p:nvSpPr>
          <p:cNvPr id="13824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8244" name="Rectangle 3"/>
          <p:cNvSpPr>
            <a:spLocks noGrp="1" noChangeArrowheads="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a:spcAft>
                <a:spcPts val="400"/>
              </a:spcAft>
              <a:defRPr/>
            </a:pPr>
            <a:r>
              <a:rPr lang="en-US" altLang="ja-JP" dirty="0">
                <a:solidFill>
                  <a:schemeClr val="tx1"/>
                </a:solidFill>
                <a:latin typeface="+mn-lt"/>
                <a:cs typeface="Arial" panose="020B0604020202020204" pitchFamily="34" charset="0"/>
              </a:rPr>
              <a:t>As one</a:t>
            </a:r>
            <a:r>
              <a:rPr lang="en-US" altLang="ja-JP" baseline="0" dirty="0">
                <a:solidFill>
                  <a:schemeClr val="tx1"/>
                </a:solidFill>
                <a:latin typeface="+mn-lt"/>
                <a:cs typeface="Arial" panose="020B0604020202020204" pitchFamily="34" charset="0"/>
              </a:rPr>
              <a:t> example, h</a:t>
            </a:r>
            <a:r>
              <a:rPr lang="en-US" altLang="ja-JP" dirty="0">
                <a:solidFill>
                  <a:schemeClr val="tx1"/>
                </a:solidFill>
                <a:latin typeface="+mn-lt"/>
                <a:cs typeface="Arial" panose="020B0604020202020204" pitchFamily="34" charset="0"/>
              </a:rPr>
              <a:t>ere’s what it might feel like to have trouble reading a handout from your health provider.</a:t>
            </a:r>
          </a:p>
          <a:p>
            <a:pPr>
              <a:spcAft>
                <a:spcPts val="400"/>
              </a:spcAft>
              <a:defRPr/>
            </a:pPr>
            <a:endParaRPr lang="en-US" altLang="en-US" i="1" dirty="0">
              <a:solidFill>
                <a:schemeClr val="tx1"/>
              </a:solidFill>
              <a:latin typeface="+mn-lt"/>
              <a:cs typeface="Arial" panose="020B0604020202020204" pitchFamily="34" charset="0"/>
            </a:endParaRPr>
          </a:p>
          <a:p>
            <a:pPr>
              <a:spcAft>
                <a:spcPts val="400"/>
              </a:spcAft>
              <a:defRPr/>
            </a:pPr>
            <a:r>
              <a:rPr lang="en-US" altLang="en-US" i="1" dirty="0">
                <a:solidFill>
                  <a:schemeClr val="tx1"/>
                </a:solidFill>
                <a:latin typeface="+mn-lt"/>
                <a:cs typeface="Arial" panose="020B0604020202020204" pitchFamily="34" charset="0"/>
              </a:rPr>
              <a:t>Have participants to attempt to read the slide.  Ask if anyone can tell the group what the text is instructing them to do.</a:t>
            </a:r>
          </a:p>
          <a:p>
            <a:pPr>
              <a:spcAft>
                <a:spcPts val="400"/>
              </a:spcAft>
              <a:defRPr/>
            </a:pPr>
            <a:endParaRPr lang="en-US" altLang="en-US" i="1" dirty="0">
              <a:solidFill>
                <a:schemeClr val="tx1"/>
              </a:solidFill>
              <a:latin typeface="+mn-lt"/>
              <a:cs typeface="Arial" panose="020B0604020202020204" pitchFamily="34" charset="0"/>
            </a:endParaRPr>
          </a:p>
          <a:p>
            <a:pPr>
              <a:spcAft>
                <a:spcPts val="400"/>
              </a:spcAft>
              <a:defRPr/>
            </a:pPr>
            <a:r>
              <a:rPr lang="en-US" altLang="en-US" i="0" dirty="0">
                <a:solidFill>
                  <a:schemeClr val="tx1"/>
                </a:solidFill>
                <a:latin typeface="+mn-lt"/>
                <a:cs typeface="Arial" panose="020B0604020202020204" pitchFamily="34" charset="0"/>
              </a:rPr>
              <a:t>TEXT:</a:t>
            </a:r>
            <a:r>
              <a:rPr lang="en-US" altLang="en-US" i="0" baseline="0" dirty="0">
                <a:solidFill>
                  <a:schemeClr val="tx1"/>
                </a:solidFill>
                <a:latin typeface="+mn-lt"/>
                <a:cs typeface="Arial" panose="020B0604020202020204" pitchFamily="34" charset="0"/>
              </a:rPr>
              <a:t> </a:t>
            </a:r>
            <a:r>
              <a:rPr lang="en-US" altLang="en-US" i="0" dirty="0">
                <a:solidFill>
                  <a:schemeClr val="tx1"/>
                </a:solidFill>
                <a:latin typeface="+mn-lt"/>
                <a:cs typeface="Arial" panose="020B0604020202020204" pitchFamily="34" charset="0"/>
              </a:rPr>
              <a:t>“Your physician has recommended that you have a colonoscopy.  Colonoscopy is a test for colon cancer.  It involves</a:t>
            </a:r>
            <a:r>
              <a:rPr lang="en-US" altLang="en-US" i="0" baseline="0" dirty="0">
                <a:solidFill>
                  <a:schemeClr val="tx1"/>
                </a:solidFill>
                <a:latin typeface="+mn-lt"/>
                <a:cs typeface="Arial" panose="020B0604020202020204" pitchFamily="34" charset="0"/>
              </a:rPr>
              <a:t> ingesting a flexible viewing scope into your rectum.  You must drink a special liquid the night before the examination to clean out your colon.”</a:t>
            </a:r>
            <a:endParaRPr lang="en-US" altLang="en-US" i="0" dirty="0">
              <a:solidFill>
                <a:schemeClr val="tx1"/>
              </a:solidFill>
              <a:latin typeface="+mn-lt"/>
              <a:cs typeface="Arial" panose="020B0604020202020204" pitchFamily="34" charset="0"/>
            </a:endParaRPr>
          </a:p>
          <a:p>
            <a:pPr>
              <a:spcAft>
                <a:spcPts val="400"/>
              </a:spcAft>
              <a:defRPr/>
            </a:pPr>
            <a:endParaRPr lang="en-US" altLang="en-US" dirty="0">
              <a:solidFill>
                <a:schemeClr val="tx1"/>
              </a:solidFill>
              <a:latin typeface="+mn-lt"/>
              <a:cs typeface="Arial" panose="020B0604020202020204" pitchFamily="34" charset="0"/>
            </a:endParaRPr>
          </a:p>
          <a:p>
            <a:pPr>
              <a:spcAft>
                <a:spcPts val="400"/>
              </a:spcAft>
              <a:defRPr/>
            </a:pPr>
            <a:r>
              <a:rPr lang="en-US" altLang="en-US" dirty="0">
                <a:solidFill>
                  <a:schemeClr val="tx1"/>
                </a:solidFill>
                <a:latin typeface="+mn-lt"/>
                <a:cs typeface="Arial" panose="020B0604020202020204" pitchFamily="34" charset="0"/>
              </a:rPr>
              <a:t>This shows what it is like to recognize some familiar words, but have to skip over or struggle with long and unfamiliar words.  That’s what it feels like for many people when they read health information because of all the medical words they don’t know.  Often, they don’t really understand what they’ve read or what they are supposed to do,</a:t>
            </a:r>
            <a:r>
              <a:rPr lang="en-US" altLang="en-US" baseline="0" dirty="0">
                <a:solidFill>
                  <a:schemeClr val="tx1"/>
                </a:solidFill>
                <a:latin typeface="+mn-lt"/>
                <a:cs typeface="Arial" panose="020B0604020202020204" pitchFamily="34" charset="0"/>
              </a:rPr>
              <a:t> knowing the whole time that their health may be affected if they get it wrong.</a:t>
            </a:r>
            <a:endParaRPr lang="en-US" altLang="en-US" dirty="0">
              <a:solidFill>
                <a:schemeClr val="tx1"/>
              </a:solidFill>
              <a:latin typeface="+mn-lt"/>
              <a:cs typeface="Arial" panose="020B0604020202020204" pitchFamily="34" charset="0"/>
            </a:endParaRPr>
          </a:p>
          <a:p>
            <a:pPr>
              <a:spcAft>
                <a:spcPts val="400"/>
              </a:spcAft>
              <a:defRPr/>
            </a:pPr>
            <a:endParaRPr lang="en-US" altLang="en-US" i="1" dirty="0">
              <a:solidFill>
                <a:schemeClr val="tx1"/>
              </a:solidFill>
              <a:latin typeface="+mn-lt"/>
              <a:cs typeface="Arial" panose="020B0604020202020204" pitchFamily="34" charset="0"/>
            </a:endParaRPr>
          </a:p>
        </p:txBody>
      </p:sp>
    </p:spTree>
    <p:extLst>
      <p:ext uri="{BB962C8B-B14F-4D97-AF65-F5344CB8AC3E}">
        <p14:creationId xmlns:p14="http://schemas.microsoft.com/office/powerpoint/2010/main" val="9623080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a:t>
            </a:r>
            <a:r>
              <a:rPr lang="en-US" baseline="0" dirty="0"/>
              <a:t> health center also has a Plain Language Policy, which requires that all patient forms and educational materials that will be printed or translated must be reviewed by our Health Literacy Workgroup for adherence to the Plain Language Guidelines.</a:t>
            </a:r>
            <a:endParaRPr lang="en-US" dirty="0"/>
          </a:p>
        </p:txBody>
      </p:sp>
      <p:sp>
        <p:nvSpPr>
          <p:cNvPr id="4" name="Slide Number Placeholder 3"/>
          <p:cNvSpPr>
            <a:spLocks noGrp="1"/>
          </p:cNvSpPr>
          <p:nvPr>
            <p:ph type="sldNum" sz="quarter" idx="10"/>
          </p:nvPr>
        </p:nvSpPr>
        <p:spPr/>
        <p:txBody>
          <a:bodyPr/>
          <a:lstStyle/>
          <a:p>
            <a:fld id="{5523FAB1-B324-4554-BA29-94E909FE0FDA}" type="slidenum">
              <a:rPr lang="en-US" smtClean="0"/>
              <a:t>60</a:t>
            </a:fld>
            <a:endParaRPr lang="en-US"/>
          </a:p>
        </p:txBody>
      </p:sp>
    </p:spTree>
    <p:extLst>
      <p:ext uri="{BB962C8B-B14F-4D97-AF65-F5344CB8AC3E}">
        <p14:creationId xmlns:p14="http://schemas.microsoft.com/office/powerpoint/2010/main" val="322130916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rPr>
              <a:t>Here is a new resource which </a:t>
            </a:r>
            <a:r>
              <a:rPr lang="en-US" baseline="0" dirty="0">
                <a:effectLst/>
              </a:rPr>
              <a:t>integrates many of these key health literacy resources and discusses how to make them work at your organization, including topics like:</a:t>
            </a:r>
          </a:p>
          <a:p>
            <a:r>
              <a:rPr lang="en-US" dirty="0">
                <a:effectLst/>
              </a:rPr>
              <a:t>--Engaging leadership</a:t>
            </a:r>
            <a:endParaRPr lang="en-US" dirty="0"/>
          </a:p>
          <a:p>
            <a:r>
              <a:rPr lang="en-US" dirty="0">
                <a:effectLst/>
              </a:rPr>
              <a:t>--Preparing the workforce</a:t>
            </a:r>
            <a:endParaRPr lang="en-US" dirty="0"/>
          </a:p>
          <a:p>
            <a:r>
              <a:rPr lang="en-US" dirty="0">
                <a:effectLst/>
              </a:rPr>
              <a:t>--Addressing the care environment</a:t>
            </a:r>
            <a:endParaRPr lang="en-US" dirty="0"/>
          </a:p>
          <a:p>
            <a:r>
              <a:rPr lang="en-US" dirty="0">
                <a:effectLst/>
              </a:rPr>
              <a:t>--Involving populations served</a:t>
            </a:r>
            <a:endParaRPr lang="en-US" dirty="0"/>
          </a:p>
          <a:p>
            <a:endParaRPr lang="en-US" dirty="0"/>
          </a:p>
        </p:txBody>
      </p:sp>
      <p:sp>
        <p:nvSpPr>
          <p:cNvPr id="4" name="Slide Number Placeholder 3"/>
          <p:cNvSpPr>
            <a:spLocks noGrp="1"/>
          </p:cNvSpPr>
          <p:nvPr>
            <p:ph type="sldNum" sz="quarter" idx="10"/>
          </p:nvPr>
        </p:nvSpPr>
        <p:spPr/>
        <p:txBody>
          <a:bodyPr/>
          <a:lstStyle/>
          <a:p>
            <a:fld id="{5523FAB1-B324-4554-BA29-94E909FE0FDA}" type="slidenum">
              <a:rPr lang="en-US" smtClean="0">
                <a:solidFill>
                  <a:prstClr val="black"/>
                </a:solidFill>
              </a:rPr>
              <a:pPr/>
              <a:t>61</a:t>
            </a:fld>
            <a:endParaRPr lang="en-US">
              <a:solidFill>
                <a:prstClr val="black"/>
              </a:solidFill>
            </a:endParaRPr>
          </a:p>
        </p:txBody>
      </p:sp>
    </p:spTree>
    <p:extLst>
      <p:ext uri="{BB962C8B-B14F-4D97-AF65-F5344CB8AC3E}">
        <p14:creationId xmlns:p14="http://schemas.microsoft.com/office/powerpoint/2010/main" val="322130916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STRATEGY</a:t>
            </a:r>
            <a:r>
              <a:rPr lang="en-US" baseline="0" dirty="0"/>
              <a:t> 10: </a:t>
            </a:r>
            <a:r>
              <a:rPr lang="en-US" dirty="0"/>
              <a:t>Link to performance</a:t>
            </a:r>
            <a:r>
              <a:rPr lang="en-US" baseline="0" dirty="0"/>
              <a:t> measures.</a:t>
            </a:r>
          </a:p>
          <a:p>
            <a:endParaRPr lang="en-US" baseline="0" dirty="0"/>
          </a:p>
          <a:p>
            <a:r>
              <a:rPr lang="en-US" baseline="0" dirty="0"/>
              <a:t>This is a key piece, to demonstrate the value of the steps your organization takes and to ensure that policy is being followed.</a:t>
            </a:r>
            <a:endParaRPr lang="en-US" dirty="0"/>
          </a:p>
        </p:txBody>
      </p:sp>
      <p:sp>
        <p:nvSpPr>
          <p:cNvPr id="4" name="Slide Number Placeholder 3"/>
          <p:cNvSpPr>
            <a:spLocks noGrp="1"/>
          </p:cNvSpPr>
          <p:nvPr>
            <p:ph type="sldNum" sz="quarter" idx="10"/>
          </p:nvPr>
        </p:nvSpPr>
        <p:spPr/>
        <p:txBody>
          <a:bodyPr/>
          <a:lstStyle/>
          <a:p>
            <a:fld id="{5523FAB1-B324-4554-BA29-94E909FE0FDA}" type="slidenum">
              <a:rPr lang="en-US" smtClean="0">
                <a:solidFill>
                  <a:prstClr val="black"/>
                </a:solidFill>
              </a:rPr>
              <a:pPr/>
              <a:t>62</a:t>
            </a:fld>
            <a:endParaRPr lang="en-US">
              <a:solidFill>
                <a:prstClr val="black"/>
              </a:solidFill>
            </a:endParaRPr>
          </a:p>
        </p:txBody>
      </p:sp>
    </p:spTree>
    <p:extLst>
      <p:ext uri="{BB962C8B-B14F-4D97-AF65-F5344CB8AC3E}">
        <p14:creationId xmlns:p14="http://schemas.microsoft.com/office/powerpoint/2010/main" val="114090203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6C836C8B-51DF-4DF8-861E-F3DDB76474A7}" type="slidenum">
              <a:rPr lang="en-US">
                <a:solidFill>
                  <a:prstClr val="black"/>
                </a:solidFill>
              </a:rPr>
              <a:pPr/>
              <a:t>63</a:t>
            </a:fld>
            <a:endParaRPr lang="en-US">
              <a:solidFill>
                <a:prstClr val="black"/>
              </a:solidFill>
            </a:endParaRPr>
          </a:p>
        </p:txBody>
      </p:sp>
      <p:sp>
        <p:nvSpPr>
          <p:cNvPr id="28673" name="Rectangle 1"/>
          <p:cNvSpPr txBox="1">
            <a:spLocks noGrp="1" noRot="1" noChangeAspect="1" noChangeArrowheads="1"/>
          </p:cNvSpPr>
          <p:nvPr>
            <p:ph type="sldImg"/>
          </p:nvPr>
        </p:nvSpPr>
        <p:spPr bwMode="auto">
          <a:xfrm>
            <a:off x="1184275" y="706438"/>
            <a:ext cx="4651375" cy="3489325"/>
          </a:xfrm>
          <a:prstGeom prst="rect">
            <a:avLst/>
          </a:prstGeom>
          <a:solidFill>
            <a:srgbClr val="FFFFFF"/>
          </a:solidFill>
          <a:ln>
            <a:solidFill>
              <a:srgbClr val="000000"/>
            </a:solidFill>
            <a:miter lim="800000"/>
            <a:headEnd/>
            <a:tailEnd/>
          </a:ln>
        </p:spPr>
      </p:sp>
      <p:sp>
        <p:nvSpPr>
          <p:cNvPr id="28674" name="Rectangle 2"/>
          <p:cNvSpPr txBox="1">
            <a:spLocks noGrp="1" noChangeArrowheads="1"/>
          </p:cNvSpPr>
          <p:nvPr>
            <p:ph type="body" idx="1"/>
          </p:nvPr>
        </p:nvSpPr>
        <p:spPr bwMode="auto">
          <a:xfrm>
            <a:off x="702568" y="4419435"/>
            <a:ext cx="5616227" cy="4187372"/>
          </a:xfrm>
          <a:prstGeom prst="rect">
            <a:avLst/>
          </a:prstGeom>
          <a:noFill/>
          <a:ln cap="flat">
            <a:round/>
            <a:headEnd/>
            <a:tailEnd/>
          </a:ln>
        </p:spPr>
        <p:txBody>
          <a:bodyPr wrap="none" anchor="ctr"/>
          <a:lstStyle/>
          <a:p>
            <a:r>
              <a:rPr lang="en-US" i="0" dirty="0"/>
              <a:t>We said there were 10 strategies,</a:t>
            </a:r>
            <a:r>
              <a:rPr lang="en-US" i="0" baseline="0" dirty="0"/>
              <a:t> but we are sneaking in #11: Address health systems literacy and health insurance literacy.</a:t>
            </a:r>
          </a:p>
          <a:p>
            <a:endParaRPr lang="en-US" i="0" baseline="0" dirty="0"/>
          </a:p>
          <a:p>
            <a:r>
              <a:rPr lang="en-US" i="0" baseline="0" dirty="0"/>
              <a:t>Partly, this one doesn’t fit neatly with #1-10, which primarily focus on strategies for patient-provider interactions and medical practices.</a:t>
            </a:r>
          </a:p>
          <a:p>
            <a:r>
              <a:rPr lang="en-US" i="0" baseline="0" dirty="0"/>
              <a:t>But this is also relatively new.  Health insurance has always been confusing, but the Affordable Care Act put a spotlight on the issue due to all the people who were newly insured – 500,000+ in Kentucky and millions across the country.</a:t>
            </a:r>
            <a:endParaRPr lang="en-US" i="0" dirty="0"/>
          </a:p>
          <a:p>
            <a:pPr marL="0" marR="0" lvl="1" indent="0" algn="l" defTabSz="914400" rtl="0" eaLnBrk="1" fontAlgn="auto" latinLnBrk="0" hangingPunct="1">
              <a:lnSpc>
                <a:spcPct val="100000"/>
              </a:lnSpc>
              <a:spcBef>
                <a:spcPts val="0"/>
              </a:spcBef>
              <a:spcAft>
                <a:spcPts val="0"/>
              </a:spcAft>
              <a:buClrTx/>
              <a:buSzTx/>
              <a:buFontTx/>
              <a:buNone/>
              <a:tabLst/>
              <a:defRPr/>
            </a:pPr>
            <a:endParaRPr lang="en-US" altLang="en-US" dirty="0"/>
          </a:p>
        </p:txBody>
      </p:sp>
    </p:spTree>
    <p:extLst>
      <p:ext uri="{BB962C8B-B14F-4D97-AF65-F5344CB8AC3E}">
        <p14:creationId xmlns:p14="http://schemas.microsoft.com/office/powerpoint/2010/main" val="422925155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a:r>
              <a:rPr lang="en-US" altLang="en-US" dirty="0"/>
              <a:t>Many</a:t>
            </a:r>
            <a:r>
              <a:rPr lang="en-US" altLang="en-US" baseline="0" dirty="0"/>
              <a:t> of the newly insured had never had insurance and are now trying to navigate their options and u</a:t>
            </a:r>
            <a:r>
              <a:rPr lang="en-US" altLang="en-US" dirty="0"/>
              <a:t>se the health care system in new ways.</a:t>
            </a:r>
          </a:p>
          <a:p>
            <a:pPr marL="0" lvl="1"/>
            <a:endParaRPr lang="en-US" altLang="en-US" dirty="0"/>
          </a:p>
          <a:p>
            <a:pPr marL="0" lvl="1"/>
            <a:r>
              <a:rPr lang="en-US" altLang="en-US" dirty="0"/>
              <a:t>Proposed changes to the ACA</a:t>
            </a:r>
            <a:r>
              <a:rPr lang="en-US" altLang="en-US" baseline="0" dirty="0"/>
              <a:t> at the federal and state level have made the issue infinitely more confusing.</a:t>
            </a:r>
          </a:p>
          <a:p>
            <a:pPr marL="0" lvl="1"/>
            <a:endParaRPr lang="en-US" altLang="en-US" dirty="0"/>
          </a:p>
          <a:p>
            <a:pPr marL="0" lvl="1"/>
            <a:r>
              <a:rPr lang="en-US" altLang="en-US" dirty="0"/>
              <a:t>At the federal level, efforts to repeal</a:t>
            </a:r>
            <a:r>
              <a:rPr lang="en-US" altLang="en-US" baseline="0" dirty="0"/>
              <a:t> the ACA have failed so far, but changes to related taxes and funding keep it in the news and </a:t>
            </a:r>
            <a:r>
              <a:rPr lang="en-US" altLang="en-US" dirty="0"/>
              <a:t>make it </a:t>
            </a:r>
            <a:r>
              <a:rPr lang="en-US" altLang="en-US" baseline="0" dirty="0"/>
              <a:t>very hard for the general public to understand what might happen and how it could affect their health insurance.  </a:t>
            </a:r>
          </a:p>
          <a:p>
            <a:pPr marL="0" lvl="1"/>
            <a:endParaRPr lang="en-US" altLang="en-US" baseline="0" dirty="0"/>
          </a:p>
          <a:p>
            <a:pPr marL="0" lvl="1"/>
            <a:r>
              <a:rPr lang="en-US" altLang="en-US" baseline="0" dirty="0"/>
              <a:t>At the state level, a waiver to impose work requirements and many other changes was approved, stopped by a judge, then reapproved…and is now scheduled to start 4/1.  But there is a new lawsuit which could put it on hold again.  The state did a poor job of Medicaid members of changes they might see…so advocacy groups and clinics like FHC had to fill that gap.  In addition, a major unrelated change in the premium system just went into effect.  You can imagine how confusing this has been for the public.  </a:t>
            </a:r>
          </a:p>
        </p:txBody>
      </p:sp>
      <p:sp>
        <p:nvSpPr>
          <p:cNvPr id="4" name="Slide Number Placeholder 3"/>
          <p:cNvSpPr>
            <a:spLocks noGrp="1"/>
          </p:cNvSpPr>
          <p:nvPr>
            <p:ph type="sldNum" sz="quarter" idx="10"/>
          </p:nvPr>
        </p:nvSpPr>
        <p:spPr/>
        <p:txBody>
          <a:bodyPr/>
          <a:lstStyle/>
          <a:p>
            <a:pPr>
              <a:defRPr/>
            </a:pPr>
            <a:fld id="{0A59C0AD-C8E0-4174-88AC-0837A8BA3AD4}" type="slidenum">
              <a:rPr lang="en-US" smtClean="0">
                <a:solidFill>
                  <a:prstClr val="black"/>
                </a:solidFill>
              </a:rPr>
              <a:pPr>
                <a:defRPr/>
              </a:pPr>
              <a:t>64</a:t>
            </a:fld>
            <a:endParaRPr lang="en-US">
              <a:solidFill>
                <a:prstClr val="black"/>
              </a:solidFill>
            </a:endParaRPr>
          </a:p>
        </p:txBody>
      </p:sp>
    </p:spTree>
    <p:extLst>
      <p:ext uri="{BB962C8B-B14F-4D97-AF65-F5344CB8AC3E}">
        <p14:creationId xmlns:p14="http://schemas.microsoft.com/office/powerpoint/2010/main" val="361965616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Centers for Medicare and Medicaid</a:t>
            </a:r>
            <a:r>
              <a:rPr lang="en-US" baseline="0" dirty="0"/>
              <a:t> Services has created some great resources, including these booklets in multiple languages and videos in English and Spanish.  They cover how to enroll, knowing where to go for care, how to pick a provider, how to make an appointment and be ready for your visit, and more.  These were created along with the ACA, but most of the content remains relevant and helped us shape our “Know Your Healthcare” class content.</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But the point is that the public – including your clients – is understandably confused about their health insurance and you may find it to be part of your role to address their health insurance literacy and help them understand it.</a:t>
            </a:r>
            <a:endParaRPr lang="en-US" dirty="0"/>
          </a:p>
          <a:p>
            <a:endParaRPr lang="en-US" baseline="0" dirty="0"/>
          </a:p>
        </p:txBody>
      </p:sp>
      <p:sp>
        <p:nvSpPr>
          <p:cNvPr id="4" name="Slide Number Placeholder 3"/>
          <p:cNvSpPr>
            <a:spLocks noGrp="1"/>
          </p:cNvSpPr>
          <p:nvPr>
            <p:ph type="sldNum" sz="quarter" idx="10"/>
          </p:nvPr>
        </p:nvSpPr>
        <p:spPr/>
        <p:txBody>
          <a:bodyPr/>
          <a:lstStyle/>
          <a:p>
            <a:fld id="{5523FAB1-B324-4554-BA29-94E909FE0FDA}" type="slidenum">
              <a:rPr lang="en-US" smtClean="0">
                <a:solidFill>
                  <a:prstClr val="black"/>
                </a:solidFill>
              </a:rPr>
              <a:pPr/>
              <a:t>65</a:t>
            </a:fld>
            <a:endParaRPr lang="en-US">
              <a:solidFill>
                <a:prstClr val="black"/>
              </a:solidFill>
            </a:endParaRPr>
          </a:p>
        </p:txBody>
      </p:sp>
    </p:spTree>
    <p:extLst>
      <p:ext uri="{BB962C8B-B14F-4D97-AF65-F5344CB8AC3E}">
        <p14:creationId xmlns:p14="http://schemas.microsoft.com/office/powerpoint/2010/main" val="228899988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523FAB1-B324-4554-BA29-94E909FE0FDA}" type="slidenum">
              <a:rPr lang="en-US" smtClean="0">
                <a:solidFill>
                  <a:prstClr val="black"/>
                </a:solidFill>
              </a:rPr>
              <a:pPr/>
              <a:t>66</a:t>
            </a:fld>
            <a:endParaRPr lang="en-US">
              <a:solidFill>
                <a:prstClr val="black"/>
              </a:solidFill>
            </a:endParaRPr>
          </a:p>
        </p:txBody>
      </p:sp>
    </p:spTree>
    <p:extLst>
      <p:ext uri="{BB962C8B-B14F-4D97-AF65-F5344CB8AC3E}">
        <p14:creationId xmlns:p14="http://schemas.microsoft.com/office/powerpoint/2010/main" val="188553019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Slide Number Placeholder 3"/>
          <p:cNvSpPr>
            <a:spLocks noGrp="1"/>
          </p:cNvSpPr>
          <p:nvPr>
            <p:ph type="sldNum" sz="quarter" idx="5"/>
          </p:nvPr>
        </p:nvSpPr>
        <p:spPr/>
        <p:txBody>
          <a:bodyPr/>
          <a:lstStyle/>
          <a:p>
            <a:pPr>
              <a:defRPr/>
            </a:pPr>
            <a:fld id="{82C0A4C9-DB02-48F5-9841-275420C23BFB}" type="slidenum">
              <a:rPr lang="en-US" smtClean="0"/>
              <a:pPr>
                <a:defRPr/>
              </a:pPr>
              <a:t>67</a:t>
            </a:fld>
            <a:endParaRPr lang="en-US"/>
          </a:p>
        </p:txBody>
      </p:sp>
    </p:spTree>
    <p:extLst>
      <p:ext uri="{BB962C8B-B14F-4D97-AF65-F5344CB8AC3E}">
        <p14:creationId xmlns:p14="http://schemas.microsoft.com/office/powerpoint/2010/main" val="405202144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57958" indent="-291522" eaLnBrk="0" hangingPunct="0">
              <a:spcBef>
                <a:spcPct val="30000"/>
              </a:spcBef>
              <a:defRPr sz="1200">
                <a:solidFill>
                  <a:schemeClr val="tx1"/>
                </a:solidFill>
                <a:latin typeface="Calibri" pitchFamily="34" charset="0"/>
              </a:defRPr>
            </a:lvl2pPr>
            <a:lvl3pPr marL="1166089" indent="-233218" eaLnBrk="0" hangingPunct="0">
              <a:spcBef>
                <a:spcPct val="30000"/>
              </a:spcBef>
              <a:defRPr sz="1200">
                <a:solidFill>
                  <a:schemeClr val="tx1"/>
                </a:solidFill>
                <a:latin typeface="Calibri" pitchFamily="34" charset="0"/>
              </a:defRPr>
            </a:lvl3pPr>
            <a:lvl4pPr marL="1632524" indent="-233218" eaLnBrk="0" hangingPunct="0">
              <a:spcBef>
                <a:spcPct val="30000"/>
              </a:spcBef>
              <a:defRPr sz="1200">
                <a:solidFill>
                  <a:schemeClr val="tx1"/>
                </a:solidFill>
                <a:latin typeface="Calibri" pitchFamily="34" charset="0"/>
              </a:defRPr>
            </a:lvl4pPr>
            <a:lvl5pPr marL="2098959" indent="-233218" eaLnBrk="0" hangingPunct="0">
              <a:spcBef>
                <a:spcPct val="30000"/>
              </a:spcBef>
              <a:defRPr sz="1200">
                <a:solidFill>
                  <a:schemeClr val="tx1"/>
                </a:solidFill>
                <a:latin typeface="Calibri" pitchFamily="34" charset="0"/>
              </a:defRPr>
            </a:lvl5pPr>
            <a:lvl6pPr marL="2565395" indent="-233218" eaLnBrk="0" fontAlgn="base" hangingPunct="0">
              <a:spcBef>
                <a:spcPct val="30000"/>
              </a:spcBef>
              <a:spcAft>
                <a:spcPct val="0"/>
              </a:spcAft>
              <a:defRPr sz="1200">
                <a:solidFill>
                  <a:schemeClr val="tx1"/>
                </a:solidFill>
                <a:latin typeface="Calibri" pitchFamily="34" charset="0"/>
              </a:defRPr>
            </a:lvl6pPr>
            <a:lvl7pPr marL="3031830" indent="-233218" eaLnBrk="0" fontAlgn="base" hangingPunct="0">
              <a:spcBef>
                <a:spcPct val="30000"/>
              </a:spcBef>
              <a:spcAft>
                <a:spcPct val="0"/>
              </a:spcAft>
              <a:defRPr sz="1200">
                <a:solidFill>
                  <a:schemeClr val="tx1"/>
                </a:solidFill>
                <a:latin typeface="Calibri" pitchFamily="34" charset="0"/>
              </a:defRPr>
            </a:lvl7pPr>
            <a:lvl8pPr marL="3498266" indent="-233218" eaLnBrk="0" fontAlgn="base" hangingPunct="0">
              <a:spcBef>
                <a:spcPct val="30000"/>
              </a:spcBef>
              <a:spcAft>
                <a:spcPct val="0"/>
              </a:spcAft>
              <a:defRPr sz="1200">
                <a:solidFill>
                  <a:schemeClr val="tx1"/>
                </a:solidFill>
                <a:latin typeface="Calibri" pitchFamily="34" charset="0"/>
              </a:defRPr>
            </a:lvl8pPr>
            <a:lvl9pPr marL="3964701" indent="-233218" eaLnBrk="0" fontAlgn="base" hangingPunct="0">
              <a:spcBef>
                <a:spcPct val="30000"/>
              </a:spcBef>
              <a:spcAft>
                <a:spcPct val="0"/>
              </a:spcAft>
              <a:defRPr sz="1200">
                <a:solidFill>
                  <a:schemeClr val="tx1"/>
                </a:solidFill>
                <a:latin typeface="Calibri" pitchFamily="34" charset="0"/>
              </a:defRPr>
            </a:lvl9pPr>
          </a:lstStyle>
          <a:p>
            <a:pPr eaLnBrk="1" fontAlgn="base" hangingPunct="1">
              <a:spcBef>
                <a:spcPct val="0"/>
              </a:spcBef>
              <a:spcAft>
                <a:spcPct val="0"/>
              </a:spcAft>
            </a:pPr>
            <a:fld id="{96949050-A561-41E7-B5CC-54D3DDF1019C}" type="slidenum">
              <a:rPr lang="en-US" altLang="en-US" smtClean="0">
                <a:latin typeface="Arial" pitchFamily="34" charset="0"/>
                <a:ea typeface="MS PGothic" pitchFamily="34" charset="-128"/>
              </a:rPr>
              <a:pPr eaLnBrk="1" fontAlgn="base" hangingPunct="1">
                <a:spcBef>
                  <a:spcPct val="0"/>
                </a:spcBef>
                <a:spcAft>
                  <a:spcPct val="0"/>
                </a:spcAft>
              </a:pPr>
              <a:t>68</a:t>
            </a:fld>
            <a:endParaRPr lang="en-US" altLang="en-US">
              <a:latin typeface="Arial" pitchFamily="34" charset="0"/>
              <a:ea typeface="MS PGothic" pitchFamily="34" charset="-128"/>
            </a:endParaRPr>
          </a:p>
        </p:txBody>
      </p:sp>
      <p:sp>
        <p:nvSpPr>
          <p:cNvPr id="7168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4" name="Rectangle 3"/>
          <p:cNvSpPr>
            <a:spLocks noGrp="1" noChangeArrowheads="1"/>
          </p:cNvSpPr>
          <p:nvPr>
            <p:ph type="body" idx="1"/>
          </p:nvPr>
        </p:nvSpPr>
        <p:spPr bwMode="auto">
          <a:xfrm>
            <a:off x="935990" y="4420315"/>
            <a:ext cx="5147945" cy="41876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latin typeface="Arial" pitchFamily="34" charset="0"/>
            </a:endParaRPr>
          </a:p>
        </p:txBody>
      </p:sp>
    </p:spTree>
    <p:extLst>
      <p:ext uri="{BB962C8B-B14F-4D97-AF65-F5344CB8AC3E}">
        <p14:creationId xmlns:p14="http://schemas.microsoft.com/office/powerpoint/2010/main" val="93045160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523FAB1-B324-4554-BA29-94E909FE0FDA}" type="slidenum">
              <a:rPr lang="en-US" smtClean="0"/>
              <a:t>69</a:t>
            </a:fld>
            <a:endParaRPr lang="en-US"/>
          </a:p>
        </p:txBody>
      </p:sp>
    </p:spTree>
    <p:extLst>
      <p:ext uri="{BB962C8B-B14F-4D97-AF65-F5344CB8AC3E}">
        <p14:creationId xmlns:p14="http://schemas.microsoft.com/office/powerpoint/2010/main" val="4152059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Reading is only part</a:t>
            </a:r>
            <a:r>
              <a:rPr lang="en-US" baseline="0" dirty="0"/>
              <a:t> of it.  </a:t>
            </a:r>
            <a:r>
              <a:rPr lang="en-US" dirty="0"/>
              <a:t>This example shows how</a:t>
            </a:r>
            <a:r>
              <a:rPr lang="en-US" baseline="0" dirty="0"/>
              <a:t> math skills play a role in health literacy.  </a:t>
            </a:r>
          </a:p>
          <a:p>
            <a:endParaRPr lang="en-US" baseline="0" dirty="0"/>
          </a:p>
          <a:p>
            <a:r>
              <a:rPr lang="en-US" i="1" baseline="0" dirty="0"/>
              <a:t>Read example and ask “Which disease is the patient at highest risk for?”</a:t>
            </a:r>
          </a:p>
          <a:p>
            <a:r>
              <a:rPr lang="en-US" baseline="0" dirty="0"/>
              <a:t>Low literacy patients will often interpret that their chance of Disease B is greater – because 20 is a higher number than 10.</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5523FAB1-B324-4554-BA29-94E909FE0FDA}"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89509425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523FAB1-B324-4554-BA29-94E909FE0FDA}" type="slidenum">
              <a:rPr lang="en-US" smtClean="0"/>
              <a:t>70</a:t>
            </a:fld>
            <a:endParaRPr lang="en-US"/>
          </a:p>
        </p:txBody>
      </p:sp>
    </p:spTree>
    <p:extLst>
      <p:ext uri="{BB962C8B-B14F-4D97-AF65-F5344CB8AC3E}">
        <p14:creationId xmlns:p14="http://schemas.microsoft.com/office/powerpoint/2010/main" val="212261961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523FAB1-B324-4554-BA29-94E909FE0FDA}" type="slidenum">
              <a:rPr lang="en-US" smtClean="0"/>
              <a:t>71</a:t>
            </a:fld>
            <a:endParaRPr lang="en-US"/>
          </a:p>
        </p:txBody>
      </p:sp>
    </p:spTree>
    <p:extLst>
      <p:ext uri="{BB962C8B-B14F-4D97-AF65-F5344CB8AC3E}">
        <p14:creationId xmlns:p14="http://schemas.microsoft.com/office/powerpoint/2010/main" val="188553019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spcAft>
                <a:spcPts val="413"/>
              </a:spcAft>
            </a:pPr>
            <a:r>
              <a:rPr lang="en-US" altLang="en-US" dirty="0">
                <a:solidFill>
                  <a:schemeClr val="tx1"/>
                </a:solidFill>
                <a:latin typeface="+mn-lt"/>
                <a:cs typeface="Arial" pitchFamily="34" charset="0"/>
              </a:rPr>
              <a:t>Some</a:t>
            </a:r>
            <a:r>
              <a:rPr lang="en-US" altLang="en-US" baseline="0" dirty="0">
                <a:solidFill>
                  <a:schemeClr val="tx1"/>
                </a:solidFill>
                <a:latin typeface="+mn-lt"/>
                <a:cs typeface="Arial" pitchFamily="34" charset="0"/>
              </a:rPr>
              <a:t> general r</a:t>
            </a:r>
            <a:r>
              <a:rPr lang="en-US" altLang="en-US" dirty="0">
                <a:solidFill>
                  <a:schemeClr val="tx1"/>
                </a:solidFill>
                <a:latin typeface="+mn-lt"/>
                <a:cs typeface="Arial" pitchFamily="34" charset="0"/>
              </a:rPr>
              <a:t>esources for health literacy – definition and overviews,</a:t>
            </a:r>
            <a:r>
              <a:rPr lang="en-US" altLang="en-US" baseline="0" dirty="0">
                <a:solidFill>
                  <a:schemeClr val="tx1"/>
                </a:solidFill>
                <a:latin typeface="+mn-lt"/>
                <a:cs typeface="Arial" pitchFamily="34" charset="0"/>
              </a:rPr>
              <a:t> links to resources and conferences, and </a:t>
            </a:r>
            <a:r>
              <a:rPr lang="en-US" altLang="en-US" baseline="0" dirty="0" err="1">
                <a:solidFill>
                  <a:schemeClr val="tx1"/>
                </a:solidFill>
                <a:latin typeface="+mn-lt"/>
                <a:cs typeface="Arial" pitchFamily="34" charset="0"/>
              </a:rPr>
              <a:t>listservs</a:t>
            </a:r>
            <a:r>
              <a:rPr lang="en-US" altLang="en-US" baseline="0" dirty="0">
                <a:solidFill>
                  <a:schemeClr val="tx1"/>
                </a:solidFill>
                <a:latin typeface="+mn-lt"/>
                <a:cs typeface="Arial" pitchFamily="34" charset="0"/>
              </a:rPr>
              <a:t>.</a:t>
            </a:r>
            <a:endParaRPr lang="en-US" altLang="en-US" dirty="0">
              <a:solidFill>
                <a:schemeClr val="tx1"/>
              </a:solidFill>
              <a:latin typeface="+mn-lt"/>
              <a:cs typeface="Arial" pitchFamily="34" charset="0"/>
            </a:endParaRPr>
          </a:p>
        </p:txBody>
      </p:sp>
      <p:sp>
        <p:nvSpPr>
          <p:cNvPr id="4" name="Slide Number Placeholder 3"/>
          <p:cNvSpPr>
            <a:spLocks noGrp="1"/>
          </p:cNvSpPr>
          <p:nvPr>
            <p:ph type="sldNum" sz="quarter" idx="5"/>
          </p:nvPr>
        </p:nvSpPr>
        <p:spPr/>
        <p:txBody>
          <a:bodyPr/>
          <a:lstStyle/>
          <a:p>
            <a:pPr>
              <a:defRPr/>
            </a:pPr>
            <a:fld id="{BE0DED87-CC38-4575-8037-7DBE21F4BA2F}" type="slidenum">
              <a:rPr lang="en-US" smtClean="0">
                <a:solidFill>
                  <a:prstClr val="black"/>
                </a:solidFill>
              </a:rPr>
              <a:pPr>
                <a:defRPr/>
              </a:pPr>
              <a:t>72</a:t>
            </a:fld>
            <a:endParaRPr lang="en-US">
              <a:solidFill>
                <a:prstClr val="black"/>
              </a:solidFill>
            </a:endParaRPr>
          </a:p>
        </p:txBody>
      </p:sp>
    </p:spTree>
    <p:extLst>
      <p:ext uri="{BB962C8B-B14F-4D97-AF65-F5344CB8AC3E}">
        <p14:creationId xmlns:p14="http://schemas.microsoft.com/office/powerpoint/2010/main" val="248042216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spcAft>
                <a:spcPts val="413"/>
              </a:spcAft>
            </a:pPr>
            <a:r>
              <a:rPr lang="en-US" altLang="en-US" dirty="0">
                <a:solidFill>
                  <a:schemeClr val="tx1"/>
                </a:solidFill>
                <a:latin typeface="+mn-lt"/>
                <a:cs typeface="Arial" pitchFamily="34" charset="0"/>
              </a:rPr>
              <a:t>These</a:t>
            </a:r>
            <a:r>
              <a:rPr lang="en-US" altLang="en-US" baseline="0" dirty="0">
                <a:solidFill>
                  <a:schemeClr val="tx1"/>
                </a:solidFill>
                <a:latin typeface="+mn-lt"/>
                <a:cs typeface="Arial" pitchFamily="34" charset="0"/>
              </a:rPr>
              <a:t> r</a:t>
            </a:r>
            <a:r>
              <a:rPr lang="en-US" altLang="en-US" dirty="0">
                <a:solidFill>
                  <a:schemeClr val="tx1"/>
                </a:solidFill>
                <a:latin typeface="+mn-lt"/>
                <a:cs typeface="Arial" pitchFamily="34" charset="0"/>
              </a:rPr>
              <a:t>esources</a:t>
            </a:r>
            <a:r>
              <a:rPr lang="en-US" altLang="en-US" baseline="0" dirty="0">
                <a:solidFill>
                  <a:schemeClr val="tx1"/>
                </a:solidFill>
                <a:latin typeface="+mn-lt"/>
                <a:cs typeface="Arial" pitchFamily="34" charset="0"/>
              </a:rPr>
              <a:t> offer CEUs.</a:t>
            </a:r>
            <a:endParaRPr lang="en-US" altLang="en-US" dirty="0">
              <a:solidFill>
                <a:schemeClr val="tx1"/>
              </a:solidFill>
              <a:latin typeface="+mn-lt"/>
              <a:cs typeface="Arial" pitchFamily="34" charset="0"/>
            </a:endParaRPr>
          </a:p>
        </p:txBody>
      </p:sp>
      <p:sp>
        <p:nvSpPr>
          <p:cNvPr id="4" name="Slide Number Placeholder 3"/>
          <p:cNvSpPr>
            <a:spLocks noGrp="1"/>
          </p:cNvSpPr>
          <p:nvPr>
            <p:ph type="sldNum" sz="quarter" idx="5"/>
          </p:nvPr>
        </p:nvSpPr>
        <p:spPr/>
        <p:txBody>
          <a:bodyPr/>
          <a:lstStyle/>
          <a:p>
            <a:pPr>
              <a:defRPr/>
            </a:pPr>
            <a:fld id="{BE0DED87-CC38-4575-8037-7DBE21F4BA2F}" type="slidenum">
              <a:rPr lang="en-US" smtClean="0">
                <a:solidFill>
                  <a:prstClr val="black"/>
                </a:solidFill>
              </a:rPr>
              <a:pPr>
                <a:defRPr/>
              </a:pPr>
              <a:t>73</a:t>
            </a:fld>
            <a:endParaRPr lang="en-US">
              <a:solidFill>
                <a:prstClr val="black"/>
              </a:solidFill>
            </a:endParaRPr>
          </a:p>
        </p:txBody>
      </p:sp>
    </p:spTree>
    <p:extLst>
      <p:ext uri="{BB962C8B-B14F-4D97-AF65-F5344CB8AC3E}">
        <p14:creationId xmlns:p14="http://schemas.microsoft.com/office/powerpoint/2010/main" val="410962350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Health Literacy</a:t>
            </a:r>
            <a:r>
              <a:rPr lang="en-US" baseline="0" dirty="0"/>
              <a:t> Kentucky offers complete presentations you can use to educate consumers and train professionals.</a:t>
            </a:r>
            <a:endParaRPr lang="en-US" dirty="0"/>
          </a:p>
        </p:txBody>
      </p:sp>
      <p:sp>
        <p:nvSpPr>
          <p:cNvPr id="4" name="Slide Number Placeholder 3"/>
          <p:cNvSpPr>
            <a:spLocks noGrp="1"/>
          </p:cNvSpPr>
          <p:nvPr>
            <p:ph type="sldNum" sz="quarter" idx="10"/>
          </p:nvPr>
        </p:nvSpPr>
        <p:spPr/>
        <p:txBody>
          <a:bodyPr/>
          <a:lstStyle/>
          <a:p>
            <a:fld id="{5523FAB1-B324-4554-BA29-94E909FE0FDA}" type="slidenum">
              <a:rPr lang="en-US" smtClean="0">
                <a:solidFill>
                  <a:prstClr val="black"/>
                </a:solidFill>
              </a:rPr>
              <a:pPr/>
              <a:t>74</a:t>
            </a:fld>
            <a:endParaRPr lang="en-US">
              <a:solidFill>
                <a:prstClr val="black"/>
              </a:solidFill>
            </a:endParaRPr>
          </a:p>
        </p:txBody>
      </p:sp>
    </p:spTree>
    <p:extLst>
      <p:ext uri="{BB962C8B-B14F-4D97-AF65-F5344CB8AC3E}">
        <p14:creationId xmlns:p14="http://schemas.microsoft.com/office/powerpoint/2010/main" val="280835686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p:txBody>
          <a:bodyPr/>
          <a:lstStyle/>
          <a:p>
            <a:pPr>
              <a:defRPr/>
            </a:pPr>
            <a:fld id="{79A558EB-DCB9-475A-86E0-2C5783EA9066}" type="slidenum">
              <a:rPr lang="en-US" smtClean="0">
                <a:solidFill>
                  <a:prstClr val="black"/>
                </a:solidFill>
              </a:rPr>
              <a:pPr>
                <a:defRPr/>
              </a:pPr>
              <a:t>75</a:t>
            </a:fld>
            <a:endParaRPr lang="en-US">
              <a:solidFill>
                <a:prstClr val="black"/>
              </a:solidFill>
            </a:endParaRPr>
          </a:p>
        </p:txBody>
      </p:sp>
      <p:sp>
        <p:nvSpPr>
          <p:cNvPr id="16486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486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nSpc>
                <a:spcPct val="80000"/>
              </a:lnSpc>
              <a:spcBef>
                <a:spcPct val="0"/>
              </a:spcBef>
              <a:spcAft>
                <a:spcPts val="413"/>
              </a:spcAft>
            </a:pPr>
            <a:endParaRPr lang="en-US" altLang="en-US" dirty="0">
              <a:solidFill>
                <a:schemeClr val="tx1"/>
              </a:solidFill>
              <a:latin typeface="+mn-lt"/>
              <a:cs typeface="Arial" pitchFamily="34" charset="0"/>
            </a:endParaRPr>
          </a:p>
        </p:txBody>
      </p:sp>
    </p:spTree>
    <p:extLst>
      <p:ext uri="{BB962C8B-B14F-4D97-AF65-F5344CB8AC3E}">
        <p14:creationId xmlns:p14="http://schemas.microsoft.com/office/powerpoint/2010/main" val="13944123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p:txBody>
          <a:bodyPr/>
          <a:lstStyle/>
          <a:p>
            <a:pPr>
              <a:defRPr/>
            </a:pPr>
            <a:fld id="{DA729216-E235-4F29-AFA9-C912AE640DC5}" type="slidenum">
              <a:rPr lang="en-US" smtClean="0">
                <a:solidFill>
                  <a:prstClr val="black"/>
                </a:solidFill>
                <a:latin typeface="Arial" pitchFamily="34" charset="0"/>
              </a:rPr>
              <a:pPr>
                <a:defRPr/>
              </a:pPr>
              <a:t>8</a:t>
            </a:fld>
            <a:endParaRPr lang="en-US" dirty="0">
              <a:solidFill>
                <a:prstClr val="black"/>
              </a:solidFill>
              <a:latin typeface="Arial" pitchFamily="34" charset="0"/>
            </a:endParaRPr>
          </a:p>
        </p:txBody>
      </p:sp>
      <p:sp>
        <p:nvSpPr>
          <p:cNvPr id="90115" name="Rectangle 2"/>
          <p:cNvSpPr>
            <a:spLocks noGrp="1" noRot="1" noChangeAspect="1" noChangeArrowheads="1" noTextEdit="1"/>
          </p:cNvSpPr>
          <p:nvPr>
            <p:ph type="sldImg"/>
          </p:nvPr>
        </p:nvSpPr>
        <p:spPr bwMode="auto">
          <a:xfrm>
            <a:off x="1192213" y="701675"/>
            <a:ext cx="4645025" cy="3484563"/>
          </a:xfrm>
          <a:noFill/>
          <a:ln>
            <a:solidFill>
              <a:srgbClr val="000000"/>
            </a:solidFill>
            <a:miter lim="800000"/>
            <a:headEnd/>
            <a:tailEnd/>
          </a:ln>
        </p:spPr>
      </p:sp>
      <p:sp>
        <p:nvSpPr>
          <p:cNvPr id="90116" name="Rectangle 3"/>
          <p:cNvSpPr>
            <a:spLocks noGrp="1" noChangeArrowheads="1"/>
          </p:cNvSpPr>
          <p:nvPr>
            <p:ph type="body" idx="1"/>
          </p:nvPr>
        </p:nvSpPr>
        <p:spPr bwMode="auto">
          <a:xfrm>
            <a:off x="935777" y="4419681"/>
            <a:ext cx="5148372" cy="4184809"/>
          </a:xfrm>
          <a:noFill/>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i="1" baseline="0" dirty="0"/>
              <a:t>Read example and ask “How many grams of total carbohydrates does this bottle contain?”</a:t>
            </a:r>
          </a:p>
          <a:p>
            <a:pPr eaLnBrk="1" hangingPunct="1"/>
            <a:endParaRPr lang="en-US" altLang="en-US" dirty="0">
              <a:latin typeface="+mn-lt"/>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en-US" dirty="0">
                <a:latin typeface="+mn-lt"/>
              </a:rPr>
              <a:t>The correct answer is 67.5 grams.</a:t>
            </a:r>
            <a:r>
              <a:rPr lang="en-US" altLang="en-US" baseline="0" dirty="0">
                <a:latin typeface="+mn-lt"/>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en-US" dirty="0">
                <a:latin typeface="+mn-lt"/>
              </a:rPr>
              <a:t>2.5 servings</a:t>
            </a:r>
            <a:r>
              <a:rPr lang="en-US" altLang="en-US" baseline="0" dirty="0">
                <a:latin typeface="+mn-lt"/>
              </a:rPr>
              <a:t> per bottle </a:t>
            </a:r>
            <a:r>
              <a:rPr lang="en-US" altLang="en-US" dirty="0">
                <a:latin typeface="+mn-lt"/>
              </a:rPr>
              <a:t>x 27grams per serving = 67.5 grams.</a:t>
            </a:r>
          </a:p>
          <a:p>
            <a:pPr eaLnBrk="1" hangingPunct="1"/>
            <a:endParaRPr lang="en-US" altLang="en-US" dirty="0">
              <a:latin typeface="+mn-lt"/>
            </a:endParaRPr>
          </a:p>
          <a:p>
            <a:pPr eaLnBrk="1" hangingPunct="1"/>
            <a:r>
              <a:rPr lang="en-US" altLang="en-US" dirty="0">
                <a:latin typeface="+mn-lt"/>
              </a:rPr>
              <a:t>In</a:t>
            </a:r>
            <a:r>
              <a:rPr lang="en-US" altLang="en-US" baseline="0" dirty="0">
                <a:latin typeface="+mn-lt"/>
              </a:rPr>
              <a:t> this study, o</a:t>
            </a:r>
            <a:r>
              <a:rPr lang="en-US" altLang="en-US" dirty="0">
                <a:latin typeface="+mn-lt"/>
              </a:rPr>
              <a:t>nly 32% got this correct. Many were confused by the serving size.  Others weren’t sure which number to look at – such as confusing the % and the grams.</a:t>
            </a:r>
          </a:p>
          <a:p>
            <a:pPr eaLnBrk="1" hangingPunct="1"/>
            <a:r>
              <a:rPr lang="en-US" altLang="en-US" dirty="0">
                <a:latin typeface="+mn-lt"/>
              </a:rPr>
              <a:t>Most participants read above</a:t>
            </a:r>
            <a:r>
              <a:rPr lang="en-US" altLang="en-US" baseline="0" dirty="0">
                <a:latin typeface="+mn-lt"/>
              </a:rPr>
              <a:t> 9</a:t>
            </a:r>
            <a:r>
              <a:rPr lang="en-US" altLang="en-US" baseline="30000" dirty="0">
                <a:latin typeface="+mn-lt"/>
              </a:rPr>
              <a:t>th</a:t>
            </a:r>
            <a:r>
              <a:rPr lang="en-US" altLang="en-US" baseline="0" dirty="0">
                <a:latin typeface="+mn-lt"/>
              </a:rPr>
              <a:t> grade level, had some college, and had private insurance.  </a:t>
            </a:r>
            <a:endParaRPr lang="en-US" altLang="en-US" dirty="0">
              <a:latin typeface="+mn-lt"/>
            </a:endParaRPr>
          </a:p>
        </p:txBody>
      </p:sp>
    </p:spTree>
    <p:extLst>
      <p:ext uri="{BB962C8B-B14F-4D97-AF65-F5344CB8AC3E}">
        <p14:creationId xmlns:p14="http://schemas.microsoft.com/office/powerpoint/2010/main" val="2267582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Misuse of medication is the most common mistake people make.  </a:t>
            </a:r>
          </a:p>
          <a:p>
            <a:endParaRPr lang="en-US" i="1" baseline="0" dirty="0"/>
          </a:p>
          <a:p>
            <a:r>
              <a:rPr lang="en-US" i="1" baseline="0" dirty="0"/>
              <a:t>Read example and ask “How should the patient take her medicine?”</a:t>
            </a:r>
            <a:endParaRPr lang="en-US" baseline="0" dirty="0"/>
          </a:p>
          <a:p>
            <a:endParaRPr lang="en-US" baseline="0" dirty="0"/>
          </a:p>
          <a:p>
            <a:r>
              <a:rPr lang="en-US" baseline="0" dirty="0"/>
              <a:t>When given these instructions, only 1 in 3 low literacy patients took the right amount.  </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5523FAB1-B324-4554-BA29-94E909FE0FDA}"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8950942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10" name="Rectangle 9"/>
          <p:cNvSpPr/>
          <p:nvPr/>
        </p:nvSpPr>
        <p:spPr>
          <a:xfrm>
            <a:off x="-1" y="2545080"/>
            <a:ext cx="9144000" cy="3255264"/>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1" y="2667000"/>
            <a:ext cx="9144000" cy="2739571"/>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 y="5479143"/>
            <a:ext cx="9144000" cy="235857"/>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228599" y="2819400"/>
            <a:ext cx="8686800" cy="1470025"/>
          </a:xfrm>
        </p:spPr>
        <p:txBody>
          <a:bodyPr anchor="b">
            <a:noAutofit/>
          </a:bodyPr>
          <a:lstStyle>
            <a:lvl1pPr>
              <a:defRPr sz="7200" b="0" cap="none" spc="0">
                <a:ln w="13970" cmpd="sng">
                  <a:solidFill>
                    <a:srgbClr val="FFFFFF"/>
                  </a:solidFill>
                  <a:prstDash val="solid"/>
                </a:ln>
                <a:solidFill>
                  <a:srgbClr val="FFFFFF"/>
                </a:solidFill>
                <a:effectLst>
                  <a:outerShdw blurRad="63500" dir="3600000" algn="tl" rotWithShape="0">
                    <a:srgbClr val="000000">
                      <a:alpha val="70000"/>
                    </a:srgbClr>
                  </a:outerShdw>
                </a:effectLst>
              </a:defRPr>
            </a:lvl1pPr>
          </a:lstStyle>
          <a:p>
            <a:r>
              <a:rPr lang="en-US"/>
              <a:t>Click to edit Master title style</a:t>
            </a:r>
            <a:endParaRPr lang="en-US" dirty="0"/>
          </a:p>
        </p:txBody>
      </p:sp>
      <p:sp>
        <p:nvSpPr>
          <p:cNvPr id="3" name="Subtitle 2"/>
          <p:cNvSpPr>
            <a:spLocks noGrp="1"/>
          </p:cNvSpPr>
          <p:nvPr>
            <p:ph type="subTitle" idx="1"/>
          </p:nvPr>
        </p:nvSpPr>
        <p:spPr>
          <a:xfrm>
            <a:off x="571499" y="4800600"/>
            <a:ext cx="8001000" cy="5334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DD94EB0-CA47-4779-A25E-D76E4181989E}" type="datetimeFigureOut">
              <a:rPr lang="en-US" smtClean="0"/>
              <a:t>2/10/2020</a:t>
            </a:fld>
            <a:endParaRPr lang="en-US"/>
          </a:p>
        </p:txBody>
      </p:sp>
      <p:sp>
        <p:nvSpPr>
          <p:cNvPr id="5" name="Footer Placeholder 4"/>
          <p:cNvSpPr>
            <a:spLocks noGrp="1"/>
          </p:cNvSpPr>
          <p:nvPr>
            <p:ph type="ftr" sz="quarter" idx="11"/>
          </p:nvPr>
        </p:nvSpPr>
        <p:spPr>
          <a:xfrm>
            <a:off x="5791200" y="6356350"/>
            <a:ext cx="2895600" cy="365125"/>
          </a:xfrm>
        </p:spPr>
        <p:txBody>
          <a:bodyPr/>
          <a:lstStyle>
            <a:lvl1pPr algn="r">
              <a:defRPr/>
            </a:lvl1pPr>
          </a:lstStyle>
          <a:p>
            <a:endParaRPr lang="en-US"/>
          </a:p>
        </p:txBody>
      </p:sp>
      <p:sp>
        <p:nvSpPr>
          <p:cNvPr id="11" name="TextBox 10"/>
          <p:cNvSpPr txBox="1"/>
          <p:nvPr/>
        </p:nvSpPr>
        <p:spPr>
          <a:xfrm>
            <a:off x="3148584" y="4261104"/>
            <a:ext cx="1219200" cy="584775"/>
          </a:xfrm>
          <a:prstGeom prst="rect">
            <a:avLst/>
          </a:prstGeom>
          <a:noFill/>
        </p:spPr>
        <p:txBody>
          <a:bodyPr wrap="square" rtlCol="0">
            <a:spAutoFit/>
          </a:bodyPr>
          <a:lstStyle/>
          <a:p>
            <a:pPr algn="r"/>
            <a:r>
              <a:rPr lang="en-US" sz="3200" spc="150" dirty="0">
                <a:solidFill>
                  <a:schemeClr val="accent1"/>
                </a:solidFill>
                <a:sym typeface="Wingdings"/>
              </a:rPr>
              <a:t></a:t>
            </a:r>
            <a:endParaRPr lang="en-US" sz="3200" spc="150" dirty="0">
              <a:solidFill>
                <a:schemeClr val="accent1"/>
              </a:solidFill>
            </a:endParaRPr>
          </a:p>
        </p:txBody>
      </p:sp>
      <p:sp>
        <p:nvSpPr>
          <p:cNvPr id="6" name="Slide Number Placeholder 5"/>
          <p:cNvSpPr>
            <a:spLocks noGrp="1"/>
          </p:cNvSpPr>
          <p:nvPr>
            <p:ph type="sldNum" sz="quarter" idx="12"/>
          </p:nvPr>
        </p:nvSpPr>
        <p:spPr>
          <a:xfrm>
            <a:off x="3962399" y="4392168"/>
            <a:ext cx="1219200" cy="365125"/>
          </a:xfrm>
        </p:spPr>
        <p:txBody>
          <a:bodyPr/>
          <a:lstStyle>
            <a:lvl1pPr algn="ctr">
              <a:defRPr sz="2400">
                <a:latin typeface="+mj-lt"/>
              </a:defRPr>
            </a:lvl1pPr>
          </a:lstStyle>
          <a:p>
            <a:fld id="{C7B5A93E-F7D4-4B53-A6B1-326D6CC0F150}" type="slidenum">
              <a:rPr lang="en-US" smtClean="0"/>
              <a:t>‹#›</a:t>
            </a:fld>
            <a:endParaRPr lang="en-US"/>
          </a:p>
        </p:txBody>
      </p:sp>
      <p:sp>
        <p:nvSpPr>
          <p:cNvPr id="15" name="TextBox 14"/>
          <p:cNvSpPr txBox="1"/>
          <p:nvPr/>
        </p:nvSpPr>
        <p:spPr>
          <a:xfrm>
            <a:off x="4818888" y="4261104"/>
            <a:ext cx="1219200" cy="584775"/>
          </a:xfrm>
          <a:prstGeom prst="rect">
            <a:avLst/>
          </a:prstGeom>
          <a:noFill/>
        </p:spPr>
        <p:txBody>
          <a:bodyPr wrap="square" rtlCol="0">
            <a:spAutoFit/>
          </a:bodyPr>
          <a:lstStyle/>
          <a:p>
            <a:pPr algn="l"/>
            <a:r>
              <a:rPr lang="en-US" sz="3200" spc="150" dirty="0">
                <a:solidFill>
                  <a:schemeClr val="accent1"/>
                </a:solidFill>
                <a:sym typeface="Wingdings"/>
              </a:rPr>
              <a:t></a:t>
            </a:r>
            <a:endParaRPr lang="en-US" sz="3200" spc="150" dirty="0">
              <a:solidFill>
                <a:schemeClr val="accent1"/>
              </a:solidFil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DD94EB0-CA47-4779-A25E-D76E4181989E}" type="datetimeFigureOut">
              <a:rPr lang="en-US" smtClean="0"/>
              <a:t>2/10/2020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B5A93E-F7D4-4B53-A6B1-326D6CC0F150}"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7" name="Rectangle 6"/>
          <p:cNvSpPr/>
          <p:nvPr/>
        </p:nvSpPr>
        <p:spPr>
          <a:xfrm rot="5400000">
            <a:off x="4591050" y="2409824"/>
            <a:ext cx="6858000" cy="2038351"/>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rot="5400000">
            <a:off x="4668203" y="2570797"/>
            <a:ext cx="6858000" cy="1716405"/>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Vertical Title 1"/>
          <p:cNvSpPr>
            <a:spLocks noGrp="1"/>
          </p:cNvSpPr>
          <p:nvPr>
            <p:ph type="title" orient="vert"/>
          </p:nvPr>
        </p:nvSpPr>
        <p:spPr>
          <a:xfrm>
            <a:off x="7315200" y="274638"/>
            <a:ext cx="1447800" cy="5851525"/>
          </a:xfrm>
        </p:spPr>
        <p:txBody>
          <a:bodyPr vert="eaVert" anchor="b"/>
          <a:lstStyle/>
          <a:p>
            <a:r>
              <a:rPr lang="en-US"/>
              <a:t>Click to edit Master title style</a:t>
            </a:r>
            <a:endParaRPr lang="en-US" dirty="0"/>
          </a:p>
        </p:txBody>
      </p:sp>
      <p:sp>
        <p:nvSpPr>
          <p:cNvPr id="3" name="Vertical Text Placeholder 2"/>
          <p:cNvSpPr>
            <a:spLocks noGrp="1"/>
          </p:cNvSpPr>
          <p:nvPr>
            <p:ph type="body" orient="vert" idx="1"/>
          </p:nvPr>
        </p:nvSpPr>
        <p:spPr>
          <a:xfrm>
            <a:off x="457199" y="274638"/>
            <a:ext cx="6353175"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DD94EB0-CA47-4779-A25E-D76E4181989E}" type="datetimeFigureOut">
              <a:rPr lang="en-US" smtClean="0"/>
              <a:t>2/10/2020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6096000" y="6356350"/>
            <a:ext cx="762000" cy="365125"/>
          </a:xfrm>
        </p:spPr>
        <p:txBody>
          <a:bodyPr/>
          <a:lstStyle/>
          <a:p>
            <a:fld id="{C7B5A93E-F7D4-4B53-A6B1-326D6CC0F150}" type="slidenum">
              <a:rPr lang="en-US" smtClean="0"/>
              <a:t>‹#›</a:t>
            </a:fld>
            <a:endParaRPr lang="en-US"/>
          </a:p>
        </p:txBody>
      </p:sp>
      <p:sp>
        <p:nvSpPr>
          <p:cNvPr id="9" name="Rectangle 8"/>
          <p:cNvSpPr/>
          <p:nvPr/>
        </p:nvSpPr>
        <p:spPr>
          <a:xfrm rot="5400000">
            <a:off x="3681476" y="3354324"/>
            <a:ext cx="6858000" cy="149352"/>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DD94EB0-CA47-4779-A25E-D76E4181989E}" type="datetimeFigureOut">
              <a:rPr lang="en-US" smtClean="0"/>
              <a:t>2/10/2020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B5A93E-F7D4-4B53-A6B1-326D6CC0F150}"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Rectangle 6"/>
          <p:cNvSpPr/>
          <p:nvPr/>
        </p:nvSpPr>
        <p:spPr>
          <a:xfrm>
            <a:off x="-1" y="2545080"/>
            <a:ext cx="9144000" cy="3255264"/>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 y="2667000"/>
            <a:ext cx="9144000" cy="2739571"/>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1" y="5479143"/>
            <a:ext cx="9144000" cy="235857"/>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28599" y="2819400"/>
            <a:ext cx="8686800" cy="1463040"/>
          </a:xfrm>
        </p:spPr>
        <p:txBody>
          <a:bodyPr anchor="b" anchorCtr="0">
            <a:noAutofit/>
          </a:bodyPr>
          <a:lstStyle>
            <a:lvl1pPr algn="ctr">
              <a:defRPr sz="7200" b="0" cap="none" baseline="0"/>
            </a:lvl1pPr>
          </a:lstStyle>
          <a:p>
            <a:r>
              <a:rPr lang="en-US"/>
              <a:t>Click to edit Master title style</a:t>
            </a:r>
            <a:endParaRPr lang="en-US" dirty="0"/>
          </a:p>
        </p:txBody>
      </p:sp>
      <p:sp>
        <p:nvSpPr>
          <p:cNvPr id="3" name="Text Placeholder 2"/>
          <p:cNvSpPr>
            <a:spLocks noGrp="1"/>
          </p:cNvSpPr>
          <p:nvPr>
            <p:ph type="body" idx="1"/>
          </p:nvPr>
        </p:nvSpPr>
        <p:spPr>
          <a:xfrm>
            <a:off x="571499" y="4800600"/>
            <a:ext cx="8001000" cy="548640"/>
          </a:xfrm>
        </p:spPr>
        <p:txBody>
          <a:bodyPr anchor="b"/>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DD94EB0-CA47-4779-A25E-D76E4181989E}" type="datetimeFigureOut">
              <a:rPr lang="en-US" smtClean="0"/>
              <a:t>2/10/2020</a:t>
            </a:fld>
            <a:endParaRPr lang="en-US"/>
          </a:p>
        </p:txBody>
      </p:sp>
      <p:sp>
        <p:nvSpPr>
          <p:cNvPr id="5" name="Footer Placeholder 4"/>
          <p:cNvSpPr>
            <a:spLocks noGrp="1"/>
          </p:cNvSpPr>
          <p:nvPr>
            <p:ph type="ftr" sz="quarter" idx="11"/>
          </p:nvPr>
        </p:nvSpPr>
        <p:spPr>
          <a:xfrm>
            <a:off x="5791200" y="6356350"/>
            <a:ext cx="2895600" cy="365125"/>
          </a:xfrm>
        </p:spPr>
        <p:txBody>
          <a:bodyPr/>
          <a:lstStyle/>
          <a:p>
            <a:endParaRPr lang="en-US"/>
          </a:p>
        </p:txBody>
      </p:sp>
      <p:sp>
        <p:nvSpPr>
          <p:cNvPr id="6" name="Slide Number Placeholder 5"/>
          <p:cNvSpPr>
            <a:spLocks noGrp="1"/>
          </p:cNvSpPr>
          <p:nvPr>
            <p:ph type="sldNum" sz="quarter" idx="12"/>
          </p:nvPr>
        </p:nvSpPr>
        <p:spPr>
          <a:xfrm>
            <a:off x="3959352" y="4389120"/>
            <a:ext cx="1216152" cy="365125"/>
          </a:xfrm>
        </p:spPr>
        <p:txBody>
          <a:bodyPr/>
          <a:lstStyle>
            <a:lvl1pPr algn="ctr">
              <a:defRPr sz="2400">
                <a:solidFill>
                  <a:srgbClr val="FFFFFF"/>
                </a:solidFill>
              </a:defRPr>
            </a:lvl1pPr>
          </a:lstStyle>
          <a:p>
            <a:fld id="{C7B5A93E-F7D4-4B53-A6B1-326D6CC0F150}" type="slidenum">
              <a:rPr lang="en-US" smtClean="0"/>
              <a:t>‹#›</a:t>
            </a:fld>
            <a:endParaRPr lang="en-US"/>
          </a:p>
        </p:txBody>
      </p:sp>
      <p:sp>
        <p:nvSpPr>
          <p:cNvPr id="11" name="TextBox 10"/>
          <p:cNvSpPr txBox="1"/>
          <p:nvPr/>
        </p:nvSpPr>
        <p:spPr>
          <a:xfrm>
            <a:off x="4818888" y="4261104"/>
            <a:ext cx="1219200" cy="584775"/>
          </a:xfrm>
          <a:prstGeom prst="rect">
            <a:avLst/>
          </a:prstGeom>
          <a:noFill/>
        </p:spPr>
        <p:txBody>
          <a:bodyPr wrap="square" rtlCol="0">
            <a:spAutoFit/>
          </a:bodyPr>
          <a:lstStyle/>
          <a:p>
            <a:pPr algn="l"/>
            <a:r>
              <a:rPr lang="en-US" sz="3200" spc="150" dirty="0">
                <a:solidFill>
                  <a:srgbClr val="FFFFFF"/>
                </a:solidFill>
                <a:sym typeface="Wingdings"/>
              </a:rPr>
              <a:t></a:t>
            </a:r>
            <a:endParaRPr lang="en-US" sz="3200" spc="150" dirty="0">
              <a:solidFill>
                <a:srgbClr val="FFFFFF"/>
              </a:solidFill>
            </a:endParaRPr>
          </a:p>
        </p:txBody>
      </p:sp>
      <p:sp>
        <p:nvSpPr>
          <p:cNvPr id="12" name="TextBox 11"/>
          <p:cNvSpPr txBox="1"/>
          <p:nvPr/>
        </p:nvSpPr>
        <p:spPr>
          <a:xfrm>
            <a:off x="3148584" y="4261104"/>
            <a:ext cx="1219200" cy="584775"/>
          </a:xfrm>
          <a:prstGeom prst="rect">
            <a:avLst/>
          </a:prstGeom>
          <a:noFill/>
        </p:spPr>
        <p:txBody>
          <a:bodyPr wrap="square" rtlCol="0">
            <a:spAutoFit/>
          </a:bodyPr>
          <a:lstStyle/>
          <a:p>
            <a:pPr algn="r"/>
            <a:r>
              <a:rPr lang="en-US" sz="3200" spc="150" dirty="0">
                <a:solidFill>
                  <a:srgbClr val="FFFFFF"/>
                </a:solidFill>
                <a:sym typeface="Wingdings"/>
              </a:rPr>
              <a:t></a:t>
            </a:r>
            <a:endParaRPr lang="en-US" sz="3200" spc="150" dirty="0">
              <a:solidFill>
                <a:srgbClr val="FFFFFF"/>
              </a:solidFill>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DD94EB0-CA47-4779-A25E-D76E4181989E}" type="datetimeFigureOut">
              <a:rPr lang="en-US" smtClean="0"/>
              <a:t>2/10/2020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7B5A93E-F7D4-4B53-A6B1-326D6CC0F150}"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DD94EB0-CA47-4779-A25E-D76E4181989E}" type="datetimeFigureOut">
              <a:rPr lang="en-US" smtClean="0"/>
              <a:t>2/10/2020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7B5A93E-F7D4-4B53-A6B1-326D6CC0F150}"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DD94EB0-CA47-4779-A25E-D76E4181989E}" type="datetimeFigureOut">
              <a:rPr lang="en-US" smtClean="0"/>
              <a:t>2/10/2020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7B5A93E-F7D4-4B53-A6B1-326D6CC0F150}"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DD94EB0-CA47-4779-A25E-D76E4181989E}" type="datetimeFigureOut">
              <a:rPr lang="en-US" smtClean="0"/>
              <a:t>2/10/2020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7B5A93E-F7D4-4B53-A6B1-326D6CC0F150}"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5638800" cy="946150"/>
          </a:xfrm>
        </p:spPr>
        <p:txBody>
          <a:bodyPr anchor="ctr">
            <a:noAutofit/>
          </a:bodyPr>
          <a:lstStyle>
            <a:lvl1pPr algn="l">
              <a:defRPr sz="4000" b="0"/>
            </a:lvl1pPr>
          </a:lstStyle>
          <a:p>
            <a:r>
              <a:rPr lang="en-US"/>
              <a:t>Click to edit Master title style</a:t>
            </a:r>
            <a:endParaRPr lang="en-US" dirty="0"/>
          </a:p>
        </p:txBody>
      </p:sp>
      <p:sp>
        <p:nvSpPr>
          <p:cNvPr id="3" name="Content Placeholder 2"/>
          <p:cNvSpPr>
            <a:spLocks noGrp="1"/>
          </p:cNvSpPr>
          <p:nvPr>
            <p:ph idx="1"/>
          </p:nvPr>
        </p:nvSpPr>
        <p:spPr>
          <a:xfrm>
            <a:off x="438912" y="1719072"/>
            <a:ext cx="8247888" cy="45354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DD94EB0-CA47-4779-A25E-D76E4181989E}" type="datetimeFigureOut">
              <a:rPr lang="en-US" smtClean="0"/>
              <a:t>2/10/2020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7B5A93E-F7D4-4B53-A6B1-326D6CC0F150}" type="slidenum">
              <a:rPr lang="en-US" smtClean="0"/>
              <a:t>‹#›</a:t>
            </a:fld>
            <a:endParaRPr lang="en-US"/>
          </a:p>
        </p:txBody>
      </p:sp>
      <p:sp>
        <p:nvSpPr>
          <p:cNvPr id="8" name="Rectangle 7"/>
          <p:cNvSpPr/>
          <p:nvPr/>
        </p:nvSpPr>
        <p:spPr>
          <a:xfrm>
            <a:off x="6172200" y="161544"/>
            <a:ext cx="2971800" cy="11521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6248400" y="274320"/>
            <a:ext cx="2743200" cy="944880"/>
          </a:xfrm>
        </p:spPr>
        <p:txBody>
          <a:bodyPr anchor="ctr">
            <a:normAutofit/>
          </a:bodyPr>
          <a:lstStyle>
            <a:lvl1pPr marL="0" indent="0">
              <a:buNone/>
              <a:defRPr sz="16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Rectangle 8"/>
          <p:cNvSpPr/>
          <p:nvPr/>
        </p:nvSpPr>
        <p:spPr>
          <a:xfrm>
            <a:off x="6144768" y="134112"/>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144768" y="134112"/>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436880" y="1717040"/>
            <a:ext cx="8249920" cy="4531360"/>
          </a:xfrm>
          <a:solidFill>
            <a:schemeClr val="bg2">
              <a:lumMod val="60000"/>
              <a:lumOff val="40000"/>
            </a:schemeClr>
          </a:solidFill>
          <a:effectLst>
            <a:outerShdw blurRad="76200" dist="38100" dir="3600000" algn="ctr" rotWithShape="0">
              <a:srgbClr val="000000">
                <a:alpha val="50000"/>
              </a:srgb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5" name="Date Placeholder 4"/>
          <p:cNvSpPr>
            <a:spLocks noGrp="1"/>
          </p:cNvSpPr>
          <p:nvPr>
            <p:ph type="dt" sz="half" idx="10"/>
          </p:nvPr>
        </p:nvSpPr>
        <p:spPr/>
        <p:txBody>
          <a:bodyPr/>
          <a:lstStyle/>
          <a:p>
            <a:fld id="{6DD94EB0-CA47-4779-A25E-D76E4181989E}" type="datetimeFigureOut">
              <a:rPr lang="en-US" smtClean="0"/>
              <a:t>2/10/2020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7B5A93E-F7D4-4B53-A6B1-326D6CC0F150}" type="slidenum">
              <a:rPr lang="en-US" smtClean="0"/>
              <a:t>‹#›</a:t>
            </a:fld>
            <a:endParaRPr lang="en-US"/>
          </a:p>
        </p:txBody>
      </p:sp>
      <p:sp>
        <p:nvSpPr>
          <p:cNvPr id="8" name="Rectangle 7"/>
          <p:cNvSpPr/>
          <p:nvPr/>
        </p:nvSpPr>
        <p:spPr>
          <a:xfrm>
            <a:off x="6172200" y="161544"/>
            <a:ext cx="2971800" cy="11521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9" name="Rectangle 8"/>
          <p:cNvSpPr/>
          <p:nvPr/>
        </p:nvSpPr>
        <p:spPr>
          <a:xfrm>
            <a:off x="6144768" y="134112"/>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81000" y="228600"/>
            <a:ext cx="5638800" cy="1005840"/>
          </a:xfrm>
        </p:spPr>
        <p:txBody>
          <a:bodyPr anchor="ctr">
            <a:noAutofit/>
          </a:bodyPr>
          <a:lstStyle>
            <a:lvl1pPr algn="l">
              <a:defRPr sz="4000" b="0"/>
            </a:lvl1pPr>
          </a:lstStyle>
          <a:p>
            <a:r>
              <a:rPr lang="en-US"/>
              <a:t>Click to edit Master title style</a:t>
            </a:r>
            <a:endParaRPr lang="en-US" dirty="0"/>
          </a:p>
        </p:txBody>
      </p:sp>
      <p:sp>
        <p:nvSpPr>
          <p:cNvPr id="4" name="Text Placeholder 3"/>
          <p:cNvSpPr>
            <a:spLocks noGrp="1"/>
          </p:cNvSpPr>
          <p:nvPr>
            <p:ph type="body" sz="half" idx="2"/>
          </p:nvPr>
        </p:nvSpPr>
        <p:spPr>
          <a:xfrm>
            <a:off x="6248400" y="228600"/>
            <a:ext cx="2819400" cy="1005840"/>
          </a:xfrm>
        </p:spPr>
        <p:txBody>
          <a:bodyPr anchor="ctr">
            <a:normAutofit/>
          </a:bodyPr>
          <a:lstStyle>
            <a:lvl1pPr marL="0" indent="0">
              <a:buNone/>
              <a:defRPr sz="16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Rectangle 10"/>
          <p:cNvSpPr/>
          <p:nvPr/>
        </p:nvSpPr>
        <p:spPr>
          <a:xfrm>
            <a:off x="6144768" y="134112"/>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100584"/>
            <a:ext cx="9144000" cy="1453896"/>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0" y="167641"/>
            <a:ext cx="9144000" cy="1154314"/>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457200" y="182880"/>
            <a:ext cx="8229600" cy="1111664"/>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2"/>
                </a:solidFill>
              </a:defRPr>
            </a:lvl1pPr>
          </a:lstStyle>
          <a:p>
            <a:fld id="{6DD94EB0-CA47-4779-A25E-D76E4181989E}" type="datetimeFigureOut">
              <a:rPr lang="en-US" smtClean="0"/>
              <a:t>2/10/2020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2"/>
                </a:solidFill>
              </a:defRPr>
            </a:lvl1pPr>
          </a:lstStyle>
          <a:p>
            <a:fld id="{C7B5A93E-F7D4-4B53-A6B1-326D6CC0F150}" type="slidenum">
              <a:rPr lang="en-US" smtClean="0"/>
              <a:t>‹#›</a:t>
            </a:fld>
            <a:endParaRPr lang="en-US"/>
          </a:p>
        </p:txBody>
      </p:sp>
      <p:sp>
        <p:nvSpPr>
          <p:cNvPr id="9" name="Rectangle 8"/>
          <p:cNvSpPr/>
          <p:nvPr/>
        </p:nvSpPr>
        <p:spPr>
          <a:xfrm>
            <a:off x="0" y="1368552"/>
            <a:ext cx="9144000" cy="149352"/>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ctr" defTabSz="914400" rtl="0" eaLnBrk="1" latinLnBrk="0" hangingPunct="1">
        <a:spcBef>
          <a:spcPct val="0"/>
        </a:spcBef>
        <a:buNone/>
        <a:defRPr sz="5400" b="0" kern="1200" cap="none" spc="0">
          <a:ln w="13970" cmpd="sng">
            <a:solidFill>
              <a:srgbClr val="FFFFFF"/>
            </a:solidFill>
            <a:prstDash val="solid"/>
          </a:ln>
          <a:solidFill>
            <a:srgbClr val="FFFFFF"/>
          </a:solidFill>
          <a:effectLst>
            <a:outerShdw blurRad="63500" dir="3600000" algn="tl" rotWithShape="0">
              <a:srgbClr val="000000">
                <a:alpha val="70000"/>
              </a:srgbClr>
            </a:outerShdw>
          </a:effectLst>
          <a:latin typeface="+mj-lt"/>
          <a:ea typeface="+mj-ea"/>
          <a:cs typeface="+mj-cs"/>
        </a:defRPr>
      </a:lvl1pPr>
    </p:titleStyle>
    <p:bodyStyle>
      <a:lvl1pPr marL="342900" indent="-342900" algn="l" defTabSz="914400" rtl="0" eaLnBrk="1" latinLnBrk="0" hangingPunct="1">
        <a:spcBef>
          <a:spcPct val="20000"/>
        </a:spcBef>
        <a:buClr>
          <a:schemeClr val="accent1"/>
        </a:buClr>
        <a:buSzPct val="75000"/>
        <a:buFont typeface="Wingdings" pitchFamily="2" charset="2"/>
        <a:buChar char=""/>
        <a:defRPr sz="2400" kern="1200">
          <a:solidFill>
            <a:schemeClr val="tx2"/>
          </a:solidFill>
          <a:latin typeface="+mn-lt"/>
          <a:ea typeface="+mn-ea"/>
          <a:cs typeface="+mn-cs"/>
        </a:defRPr>
      </a:lvl1pPr>
      <a:lvl2pPr marL="742950" indent="-285750" algn="l" defTabSz="914400" rtl="0" eaLnBrk="1" latinLnBrk="0" hangingPunct="1">
        <a:spcBef>
          <a:spcPct val="20000"/>
        </a:spcBef>
        <a:buClr>
          <a:schemeClr val="accent2"/>
        </a:buClr>
        <a:buSzPct val="85000"/>
        <a:buFont typeface="Courier New" pitchFamily="49" charset="0"/>
        <a:buChar char="o"/>
        <a:defRPr sz="2000" kern="1200">
          <a:solidFill>
            <a:schemeClr val="tx2"/>
          </a:solidFill>
          <a:latin typeface="+mn-lt"/>
          <a:ea typeface="+mn-ea"/>
          <a:cs typeface="+mn-cs"/>
        </a:defRPr>
      </a:lvl2pPr>
      <a:lvl3pPr marL="11430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60020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2057400" indent="-228600" algn="l" defTabSz="914400" rtl="0" eaLnBrk="1" latinLnBrk="0" hangingPunct="1">
        <a:spcBef>
          <a:spcPct val="20000"/>
        </a:spcBef>
        <a:buClr>
          <a:schemeClr val="accent5"/>
        </a:buClr>
        <a:buFont typeface="Arial" pitchFamily="34" charset="0"/>
        <a:buChar char="•"/>
        <a:defRPr sz="1400" kern="1200" baseline="0">
          <a:solidFill>
            <a:schemeClr val="tx2"/>
          </a:solidFill>
          <a:latin typeface="+mn-lt"/>
          <a:ea typeface="+mn-ea"/>
          <a:cs typeface="+mn-cs"/>
        </a:defRPr>
      </a:lvl5pPr>
      <a:lvl6pPr marL="2514600" indent="-228600" algn="l" defTabSz="914400" rtl="0" eaLnBrk="1" latinLnBrk="0" hangingPunct="1">
        <a:spcBef>
          <a:spcPct val="20000"/>
        </a:spcBef>
        <a:buClr>
          <a:schemeClr val="accent6"/>
        </a:buClr>
        <a:buFont typeface="Arial" pitchFamily="34" charset="0"/>
        <a:buChar char="•"/>
        <a:defRPr sz="1400" kern="1200">
          <a:solidFill>
            <a:schemeClr val="tx2"/>
          </a:solidFill>
          <a:latin typeface="+mn-lt"/>
          <a:ea typeface="+mn-ea"/>
          <a:cs typeface="+mn-cs"/>
        </a:defRPr>
      </a:lvl6pPr>
      <a:lvl7pPr marL="2971800" indent="-22860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7pPr>
      <a:lvl8pPr marL="3429000" indent="-22860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8pPr>
      <a:lvl9pPr marL="3886200" indent="-228600" algn="l" defTabSz="914400" rtl="0" eaLnBrk="1" latinLnBrk="0" hangingPunct="1">
        <a:spcBef>
          <a:spcPct val="20000"/>
        </a:spcBef>
        <a:buClr>
          <a:schemeClr val="accent5"/>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8" Type="http://schemas.openxmlformats.org/officeDocument/2006/relationships/hyperlink" Target="http://www.google.com/url?sa=i&amp;rct=j&amp;q=&amp;esrc=s&amp;frm=1&amp;source=images&amp;cd=&amp;cad=rja&amp;docid=_LvylJycYAbztM&amp;tbnid=492xvpR-CILPnM:&amp;ved=0CAUQjRw&amp;url=http://www.natcom.org/CommCurrentsArticle.aspx?id%3D747&amp;ei=z-pBUruhINHE4AP4iYHgBA&amp;psig=AFQjCNFMeTigqxYQqUZKnMVwqrg51Q0WDw&amp;ust=1380138059334152" TargetMode="External"/><Relationship Id="rId3" Type="http://schemas.openxmlformats.org/officeDocument/2006/relationships/image" Target="../media/image19.jpeg"/><Relationship Id="rId7" Type="http://schemas.openxmlformats.org/officeDocument/2006/relationships/image" Target="../media/image23.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 Id="rId9" Type="http://schemas.openxmlformats.org/officeDocument/2006/relationships/image" Target="../media/image24.jpe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wmv"/><Relationship Id="rId1" Type="http://schemas.microsoft.com/office/2007/relationships/media" Target="../media/media1.wmv"/><Relationship Id="rId5" Type="http://schemas.openxmlformats.org/officeDocument/2006/relationships/image" Target="../media/image29.png"/><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wmv"/><Relationship Id="rId1" Type="http://schemas.microsoft.com/office/2007/relationships/media" Target="../media/media2.wmv"/><Relationship Id="rId5" Type="http://schemas.openxmlformats.org/officeDocument/2006/relationships/image" Target="../media/image37.png"/><Relationship Id="rId4"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image" Target="../media/image43.jpeg"/><Relationship Id="rId7" Type="http://schemas.openxmlformats.org/officeDocument/2006/relationships/image" Target="../media/image47.jpe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46.jpeg"/><Relationship Id="rId5" Type="http://schemas.openxmlformats.org/officeDocument/2006/relationships/image" Target="../media/image45.jpeg"/><Relationship Id="rId10" Type="http://schemas.openxmlformats.org/officeDocument/2006/relationships/image" Target="../media/image50.png"/><Relationship Id="rId4" Type="http://schemas.openxmlformats.org/officeDocument/2006/relationships/image" Target="../media/image44.jpeg"/><Relationship Id="rId9" Type="http://schemas.openxmlformats.org/officeDocument/2006/relationships/image" Target="../media/image49.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wmv"/><Relationship Id="rId1" Type="http://schemas.microsoft.com/office/2007/relationships/media" Target="../media/media3.wmv"/><Relationship Id="rId5" Type="http://schemas.openxmlformats.org/officeDocument/2006/relationships/image" Target="../media/image51.png"/><Relationship Id="rId4"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50.xml.rels><?xml version="1.0" encoding="UTF-8" standalone="yes"?>
<Relationships xmlns="http://schemas.openxmlformats.org/package/2006/relationships"><Relationship Id="rId3" Type="http://schemas.openxmlformats.org/officeDocument/2006/relationships/hyperlink" Target="http://www.google.com/url?sa=i&amp;rct=j&amp;q=&amp;esrc=s&amp;frm=1&amp;source=images&amp;cd=&amp;cad=rja&amp;docid=HzpEkzoKjzzvnM&amp;tbnid=Vb6phEgXwGp1RM:&amp;ved=0CAUQjRw&amp;url=http://www.ehow.com/how_2072809_talk-parents-doctor.html&amp;ei=LvhCUu-oCIe84AP57YC4AQ&amp;bvm=bv.53077864,d.dmg&amp;psig=AFQjCNESJYaPJnNyaEBuXGl_JSLublO33Q&amp;ust=1380207007343544" TargetMode="External"/><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58.jpeg"/></Relationships>
</file>

<file path=ppt/slides/_rels/slide51.xml.rels><?xml version="1.0" encoding="UTF-8" standalone="yes"?>
<Relationships xmlns="http://schemas.openxmlformats.org/package/2006/relationships"><Relationship Id="rId3" Type="http://schemas.openxmlformats.org/officeDocument/2006/relationships/hyperlink" Target="http://www.google.com/url?sa=i&amp;rct=j&amp;q=&amp;esrc=s&amp;frm=1&amp;source=images&amp;cd=&amp;cad=rja&amp;docid=_OK_2uyGAoKsPM&amp;tbnid=SjBFijZfrN2UOM:&amp;ved=0CAUQjRw&amp;url=http://transcribable.com/category/patients/&amp;ei=0_ZCUr6hHNfH4APPy4CgAg&amp;bvm=bv.53077864,d.dmg&amp;psig=AFQjCNHX7jn2TtP2ZUt_d3M_m5kTREL7yQ&amp;ust=1380206668646867" TargetMode="External"/><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59.jpe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67.xml"/><Relationship Id="rId1" Type="http://schemas.openxmlformats.org/officeDocument/2006/relationships/slideLayout" Target="../slideLayouts/slideLayout2.xml"/><Relationship Id="rId6" Type="http://schemas.openxmlformats.org/officeDocument/2006/relationships/image" Target="../media/image71.jpeg"/><Relationship Id="rId5" Type="http://schemas.openxmlformats.org/officeDocument/2006/relationships/image" Target="../media/image70.jpeg"/><Relationship Id="rId4" Type="http://schemas.openxmlformats.org/officeDocument/2006/relationships/image" Target="../media/image69.jpe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8.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74.xml"/><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7.png"/><Relationship Id="rId4"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28600" y="3934700"/>
            <a:ext cx="8610600" cy="769441"/>
          </a:xfrm>
          <a:prstGeom prst="rect">
            <a:avLst/>
          </a:prstGeom>
        </p:spPr>
        <p:txBody>
          <a:bodyPr wrap="square">
            <a:spAutoFit/>
          </a:bodyPr>
          <a:lstStyle/>
          <a:p>
            <a:pPr marL="342900" indent="-342900" algn="ctr">
              <a:spcBef>
                <a:spcPts val="0"/>
              </a:spcBef>
              <a:spcAft>
                <a:spcPts val="0"/>
              </a:spcAft>
              <a:buSzPct val="50000"/>
              <a:defRPr/>
            </a:pPr>
            <a:r>
              <a:rPr lang="en-US" sz="2200" dirty="0">
                <a:solidFill>
                  <a:schemeClr val="tx2"/>
                </a:solidFill>
                <a:cs typeface="Times New Roman" pitchFamily="18" charset="0"/>
              </a:rPr>
              <a:t>Liz Edghill, BA, RN, BSN, </a:t>
            </a:r>
            <a:r>
              <a:rPr lang="en-US" sz="2200" i="1" dirty="0">
                <a:solidFill>
                  <a:schemeClr val="tx2"/>
                </a:solidFill>
                <a:cs typeface="Times New Roman" pitchFamily="18" charset="0"/>
              </a:rPr>
              <a:t>Manager of Refugee and Immigrant Services</a:t>
            </a:r>
          </a:p>
          <a:p>
            <a:pPr marL="342900" indent="-342900" algn="ctr">
              <a:spcBef>
                <a:spcPts val="0"/>
              </a:spcBef>
              <a:spcAft>
                <a:spcPts val="0"/>
              </a:spcAft>
              <a:buSzPct val="50000"/>
              <a:buFont typeface="Monotype Sorts"/>
              <a:buNone/>
              <a:defRPr/>
            </a:pPr>
            <a:r>
              <a:rPr lang="en-US" sz="2200" dirty="0">
                <a:solidFill>
                  <a:schemeClr val="tx2"/>
                </a:solidFill>
                <a:cs typeface="Times New Roman" pitchFamily="18" charset="0"/>
              </a:rPr>
              <a:t>Kristin Munro-Leighton, MPH, </a:t>
            </a:r>
            <a:r>
              <a:rPr lang="en-US" sz="2200" i="1" dirty="0">
                <a:solidFill>
                  <a:schemeClr val="tx2"/>
                </a:solidFill>
                <a:cs typeface="Times New Roman" pitchFamily="18" charset="0"/>
              </a:rPr>
              <a:t>Health Education Coordinator</a:t>
            </a:r>
          </a:p>
        </p:txBody>
      </p:sp>
      <p:sp>
        <p:nvSpPr>
          <p:cNvPr id="7" name="TextBox 6"/>
          <p:cNvSpPr txBox="1"/>
          <p:nvPr/>
        </p:nvSpPr>
        <p:spPr>
          <a:xfrm>
            <a:off x="457200" y="1919849"/>
            <a:ext cx="8229600" cy="1754326"/>
          </a:xfrm>
          <a:prstGeom prst="rect">
            <a:avLst/>
          </a:prstGeom>
          <a:noFill/>
        </p:spPr>
        <p:txBody>
          <a:bodyPr wrap="square" rtlCol="0" anchor="t">
            <a:spAutoFit/>
          </a:bodyPr>
          <a:lstStyle/>
          <a:p>
            <a:pPr algn="ctr"/>
            <a:r>
              <a:rPr lang="en-US" sz="4400" b="1" dirty="0">
                <a:solidFill>
                  <a:schemeClr val="tx2"/>
                </a:solidFill>
              </a:rPr>
              <a:t>Health Literacy: </a:t>
            </a:r>
          </a:p>
          <a:p>
            <a:pPr algn="ctr"/>
            <a:r>
              <a:rPr lang="en-US" sz="3200" b="1" dirty="0">
                <a:solidFill>
                  <a:schemeClr val="tx2"/>
                </a:solidFill>
              </a:rPr>
              <a:t>Strategies for Health Providers and Facilities</a:t>
            </a:r>
          </a:p>
          <a:p>
            <a:pPr algn="ctr"/>
            <a:r>
              <a:rPr lang="en-US" sz="3200" dirty="0">
                <a:solidFill>
                  <a:schemeClr val="tx2"/>
                </a:solidFill>
              </a:rPr>
              <a:t>September 6, 2019</a:t>
            </a:r>
          </a:p>
        </p:txBody>
      </p:sp>
      <p:pic>
        <p:nvPicPr>
          <p:cNvPr id="1026" name="Picture 2" descr="Z:\Health Education\Admin\FHC ADMIN\Logo\FHC_ServiceMark_Color_RGB.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66812" y="5250821"/>
            <a:ext cx="3701448" cy="12034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51566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5506" t="16233" r="3106" b="10064"/>
          <a:stretch/>
        </p:blipFill>
        <p:spPr bwMode="auto">
          <a:xfrm>
            <a:off x="23750" y="748130"/>
            <a:ext cx="9120250" cy="55380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3886200" y="6386950"/>
            <a:ext cx="4953000" cy="246221"/>
          </a:xfrm>
          <a:prstGeom prst="rect">
            <a:avLst/>
          </a:prstGeom>
          <a:noFill/>
        </p:spPr>
        <p:txBody>
          <a:bodyPr wrap="square" rtlCol="0">
            <a:spAutoFit/>
          </a:bodyPr>
          <a:lstStyle/>
          <a:p>
            <a:r>
              <a:rPr lang="en-US" sz="1000" dirty="0">
                <a:solidFill>
                  <a:schemeClr val="tx2"/>
                </a:solidFill>
              </a:rPr>
              <a:t>SOURCE: Integrating Health Literacy with Health Performance Management, IOM 2013</a:t>
            </a:r>
          </a:p>
        </p:txBody>
      </p:sp>
      <p:sp>
        <p:nvSpPr>
          <p:cNvPr id="4" name="TextBox 3"/>
          <p:cNvSpPr txBox="1"/>
          <p:nvPr/>
        </p:nvSpPr>
        <p:spPr>
          <a:xfrm>
            <a:off x="291060" y="258688"/>
            <a:ext cx="8686800" cy="461665"/>
          </a:xfrm>
          <a:prstGeom prst="rect">
            <a:avLst/>
          </a:prstGeom>
          <a:noFill/>
        </p:spPr>
        <p:txBody>
          <a:bodyPr wrap="square" rtlCol="0">
            <a:spAutoFit/>
          </a:bodyPr>
          <a:lstStyle/>
          <a:p>
            <a:r>
              <a:rPr lang="en-US" sz="2400" b="1" dirty="0"/>
              <a:t>Challenges for patients: Patient tasks for Diabetes follow up visit</a:t>
            </a:r>
          </a:p>
        </p:txBody>
      </p:sp>
    </p:spTree>
    <p:extLst>
      <p:ext uri="{BB962C8B-B14F-4D97-AF65-F5344CB8AC3E}">
        <p14:creationId xmlns:p14="http://schemas.microsoft.com/office/powerpoint/2010/main" val="28169290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Challenges for patients</a:t>
            </a: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43" y="2057400"/>
            <a:ext cx="3071812" cy="3962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81528" y="1994916"/>
            <a:ext cx="3100250" cy="40197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17732" y="2053587"/>
            <a:ext cx="3050068" cy="39235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670692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828800"/>
            <a:ext cx="8229600" cy="4419600"/>
          </a:xfrm>
        </p:spPr>
        <p:txBody>
          <a:bodyPr>
            <a:normAutofit/>
          </a:bodyPr>
          <a:lstStyle/>
          <a:p>
            <a:pPr marL="0" indent="0">
              <a:buNone/>
            </a:pPr>
            <a:r>
              <a:rPr lang="en-US" b="1" dirty="0"/>
              <a:t>Patients with low health literacy:</a:t>
            </a:r>
          </a:p>
          <a:p>
            <a:pPr marL="787400" lvl="1" indent="-322263">
              <a:buClr>
                <a:srgbClr val="00B0F0"/>
              </a:buClr>
              <a:buSzPct val="100000"/>
              <a:buFont typeface="Wingdings" panose="05000000000000000000" pitchFamily="2" charset="2"/>
              <a:buChar char="§"/>
            </a:pPr>
            <a:r>
              <a:rPr lang="en-US" sz="2400" dirty="0"/>
              <a:t>Use fewer preventative services</a:t>
            </a:r>
          </a:p>
          <a:p>
            <a:pPr marL="787400" lvl="1" indent="-322263">
              <a:buClr>
                <a:srgbClr val="00B0F0"/>
              </a:buClr>
              <a:buSzPct val="100000"/>
              <a:buFont typeface="Wingdings" panose="05000000000000000000" pitchFamily="2" charset="2"/>
              <a:buChar char="§"/>
            </a:pPr>
            <a:r>
              <a:rPr lang="en-US" sz="2400" dirty="0"/>
              <a:t>Make more medication errors</a:t>
            </a:r>
          </a:p>
          <a:p>
            <a:pPr marL="787400" lvl="1" indent="-322263">
              <a:buClr>
                <a:srgbClr val="00B0F0"/>
              </a:buClr>
              <a:buSzPct val="100000"/>
              <a:buFont typeface="Wingdings" panose="05000000000000000000" pitchFamily="2" charset="2"/>
              <a:buChar char="§"/>
            </a:pPr>
            <a:r>
              <a:rPr lang="en-US" sz="2400" dirty="0"/>
              <a:t>Make more visits to the ER</a:t>
            </a:r>
          </a:p>
          <a:p>
            <a:pPr marL="787400" lvl="1" indent="-322263">
              <a:buClr>
                <a:srgbClr val="00B0F0"/>
              </a:buClr>
              <a:buSzPct val="100000"/>
              <a:buFont typeface="Wingdings" panose="05000000000000000000" pitchFamily="2" charset="2"/>
              <a:buChar char="§"/>
            </a:pPr>
            <a:r>
              <a:rPr lang="en-US" sz="2400" dirty="0"/>
              <a:t>Have more hospitalizations</a:t>
            </a:r>
          </a:p>
          <a:p>
            <a:pPr marL="787400" lvl="1" indent="-322263">
              <a:buClr>
                <a:srgbClr val="00B0F0"/>
              </a:buClr>
              <a:buSzPct val="100000"/>
              <a:buFont typeface="Wingdings" panose="05000000000000000000" pitchFamily="2" charset="2"/>
              <a:buChar char="§"/>
            </a:pPr>
            <a:r>
              <a:rPr lang="en-US" sz="2400" dirty="0"/>
              <a:t>Have poorer health outcomes</a:t>
            </a:r>
          </a:p>
          <a:p>
            <a:pPr marL="787400" lvl="1" indent="-322263">
              <a:buClr>
                <a:srgbClr val="00B0F0"/>
              </a:buClr>
              <a:buSzPct val="100000"/>
              <a:buFont typeface="Wingdings" panose="05000000000000000000" pitchFamily="2" charset="2"/>
              <a:buChar char="§"/>
            </a:pPr>
            <a:r>
              <a:rPr lang="en-US" sz="2400" dirty="0"/>
              <a:t>Have higher mortality rates</a:t>
            </a:r>
          </a:p>
          <a:p>
            <a:pPr lvl="1">
              <a:buClr>
                <a:srgbClr val="00B0F0"/>
              </a:buClr>
              <a:buSzPct val="75000"/>
              <a:buFont typeface="Wingdings" panose="05000000000000000000" pitchFamily="2" charset="2"/>
              <a:buChar char="§"/>
            </a:pPr>
            <a:endParaRPr lang="en-US" sz="2400" dirty="0"/>
          </a:p>
          <a:p>
            <a:pPr marL="0" indent="0">
              <a:buNone/>
            </a:pPr>
            <a:r>
              <a:rPr lang="en-US" b="1" dirty="0"/>
              <a:t>AHRQ estimates the cost at $106 billion to $238 billion</a:t>
            </a:r>
          </a:p>
          <a:p>
            <a:pPr marL="787400" lvl="1" indent="-322263">
              <a:buClr>
                <a:srgbClr val="00B0F0"/>
              </a:buClr>
              <a:buSzPct val="100000"/>
              <a:buFont typeface="Wingdings" panose="05000000000000000000" pitchFamily="2" charset="2"/>
              <a:buChar char="§"/>
            </a:pPr>
            <a:r>
              <a:rPr lang="en-US" sz="2400" b="1" dirty="0">
                <a:solidFill>
                  <a:srgbClr val="00B0F0"/>
                </a:solidFill>
              </a:rPr>
              <a:t>17% </a:t>
            </a:r>
            <a:r>
              <a:rPr lang="en-US" sz="2400" dirty="0"/>
              <a:t>of all U.S. personal health care expenditures</a:t>
            </a:r>
          </a:p>
          <a:p>
            <a:pPr marL="457200" lvl="1" indent="0">
              <a:buClr>
                <a:srgbClr val="00B0F0"/>
              </a:buClr>
              <a:buSzPct val="75000"/>
              <a:buNone/>
            </a:pPr>
            <a:endParaRPr lang="en-US" sz="2400" dirty="0"/>
          </a:p>
          <a:p>
            <a:pPr marL="457200" lvl="1" indent="0">
              <a:buNone/>
            </a:pPr>
            <a:endParaRPr lang="en-US" dirty="0"/>
          </a:p>
        </p:txBody>
      </p:sp>
      <p:sp>
        <p:nvSpPr>
          <p:cNvPr id="3" name="Title 2"/>
          <p:cNvSpPr>
            <a:spLocks noGrp="1"/>
          </p:cNvSpPr>
          <p:nvPr>
            <p:ph type="title"/>
          </p:nvPr>
        </p:nvSpPr>
        <p:spPr>
          <a:xfrm>
            <a:off x="457200" y="152400"/>
            <a:ext cx="8229600" cy="1143000"/>
          </a:xfrm>
        </p:spPr>
        <p:txBody>
          <a:bodyPr>
            <a:normAutofit/>
          </a:bodyPr>
          <a:lstStyle/>
          <a:p>
            <a:r>
              <a:rPr lang="en-US" sz="5600" dirty="0"/>
              <a:t>The costs of low health literacy</a:t>
            </a:r>
          </a:p>
        </p:txBody>
      </p:sp>
      <p:sp>
        <p:nvSpPr>
          <p:cNvPr id="4" name="TextBox 3"/>
          <p:cNvSpPr txBox="1"/>
          <p:nvPr/>
        </p:nvSpPr>
        <p:spPr>
          <a:xfrm>
            <a:off x="4267200" y="6422575"/>
            <a:ext cx="4419600" cy="246221"/>
          </a:xfrm>
          <a:prstGeom prst="rect">
            <a:avLst/>
          </a:prstGeom>
          <a:noFill/>
        </p:spPr>
        <p:txBody>
          <a:bodyPr wrap="square" rtlCol="0">
            <a:spAutoFit/>
          </a:bodyPr>
          <a:lstStyle/>
          <a:p>
            <a:pPr lvl="1"/>
            <a:r>
              <a:rPr lang="en-US" sz="1000" dirty="0">
                <a:solidFill>
                  <a:schemeClr val="tx2"/>
                </a:solidFill>
              </a:rPr>
              <a:t>SOURCE: Health Literacy Universal Precaution Toolkit, AHRQ 2006</a:t>
            </a: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68290" y="2286000"/>
            <a:ext cx="2618509" cy="16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397159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normAutofit/>
          </a:bodyPr>
          <a:lstStyle/>
          <a:p>
            <a:pPr>
              <a:defRPr/>
            </a:pPr>
            <a:r>
              <a:rPr lang="en-US" sz="5600" dirty="0">
                <a:cs typeface="Arial" pitchFamily="34" charset="0"/>
              </a:rPr>
              <a:t>Health literacy data</a:t>
            </a:r>
            <a:endParaRPr lang="en-US" sz="5600"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756921747"/>
              </p:ext>
            </p:extLst>
          </p:nvPr>
        </p:nvGraphicFramePr>
        <p:xfrm>
          <a:off x="762000" y="2590800"/>
          <a:ext cx="7620000" cy="3687763"/>
        </p:xfrm>
        <a:graphic>
          <a:graphicData uri="http://schemas.openxmlformats.org/drawingml/2006/chart">
            <c:chart xmlns:c="http://schemas.openxmlformats.org/drawingml/2006/chart" xmlns:r="http://schemas.openxmlformats.org/officeDocument/2006/relationships" r:id="rId3"/>
          </a:graphicData>
        </a:graphic>
      </p:graphicFrame>
      <p:sp>
        <p:nvSpPr>
          <p:cNvPr id="9221" name="TextBox 7"/>
          <p:cNvSpPr txBox="1">
            <a:spLocks noChangeArrowheads="1"/>
          </p:cNvSpPr>
          <p:nvPr/>
        </p:nvSpPr>
        <p:spPr bwMode="auto">
          <a:xfrm>
            <a:off x="247400" y="1905000"/>
            <a:ext cx="8610600" cy="492125"/>
          </a:xfrm>
          <a:prstGeom prst="rect">
            <a:avLst/>
          </a:prstGeom>
          <a:noFill/>
          <a:ln w="9525">
            <a:noFill/>
            <a:miter lim="800000"/>
            <a:headEnd/>
            <a:tailEnd/>
          </a:ln>
        </p:spPr>
        <p:txBody>
          <a:bodyPr wrap="square">
            <a:spAutoFit/>
          </a:bodyPr>
          <a:lstStyle/>
          <a:p>
            <a:pPr algn="ctr">
              <a:defRPr/>
            </a:pPr>
            <a:r>
              <a:rPr lang="en-US" sz="2600" b="1" dirty="0">
                <a:latin typeface="+mn-lt"/>
              </a:rPr>
              <a:t>36% of U.S. adults have Below Basic / Basic Health Literacy</a:t>
            </a:r>
            <a:endParaRPr lang="en-US" sz="2600" dirty="0">
              <a:latin typeface="+mn-lt"/>
            </a:endParaRPr>
          </a:p>
        </p:txBody>
      </p:sp>
      <p:sp>
        <p:nvSpPr>
          <p:cNvPr id="5" name="TextBox 4"/>
          <p:cNvSpPr txBox="1"/>
          <p:nvPr/>
        </p:nvSpPr>
        <p:spPr>
          <a:xfrm>
            <a:off x="5260750" y="6346375"/>
            <a:ext cx="3332025" cy="523220"/>
          </a:xfrm>
          <a:prstGeom prst="rect">
            <a:avLst/>
          </a:prstGeom>
          <a:noFill/>
        </p:spPr>
        <p:txBody>
          <a:bodyPr wrap="square" rtlCol="0">
            <a:spAutoFit/>
          </a:bodyPr>
          <a:lstStyle/>
          <a:p>
            <a:pPr marL="0" lvl="1"/>
            <a:r>
              <a:rPr lang="en-US" sz="1000" dirty="0">
                <a:solidFill>
                  <a:schemeClr val="tx2"/>
                </a:solidFill>
                <a:cs typeface="Arial" pitchFamily="34" charset="0"/>
              </a:rPr>
              <a:t>SOURCE: http://nces.ed.gov/pubs2006/2002483.pdf</a:t>
            </a:r>
          </a:p>
          <a:p>
            <a:endParaRPr lang="en-US" dirty="0"/>
          </a:p>
        </p:txBody>
      </p:sp>
    </p:spTree>
    <p:extLst>
      <p:ext uri="{BB962C8B-B14F-4D97-AF65-F5344CB8AC3E}">
        <p14:creationId xmlns:p14="http://schemas.microsoft.com/office/powerpoint/2010/main" val="1417482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533400" y="152400"/>
            <a:ext cx="8153400" cy="1143000"/>
          </a:xfrm>
        </p:spPr>
        <p:txBody>
          <a:bodyPr>
            <a:noAutofit/>
          </a:bodyPr>
          <a:lstStyle/>
          <a:p>
            <a:pPr>
              <a:defRPr/>
            </a:pPr>
            <a:r>
              <a:rPr lang="en-US" sz="5600" dirty="0">
                <a:cs typeface="Arial" pitchFamily="34" charset="0"/>
              </a:rPr>
              <a:t>Patients at highest risk</a:t>
            </a:r>
          </a:p>
        </p:txBody>
      </p:sp>
      <p:sp>
        <p:nvSpPr>
          <p:cNvPr id="22531" name="Content Placeholder 2"/>
          <p:cNvSpPr>
            <a:spLocks noGrp="1"/>
          </p:cNvSpPr>
          <p:nvPr>
            <p:ph idx="1"/>
          </p:nvPr>
        </p:nvSpPr>
        <p:spPr>
          <a:xfrm>
            <a:off x="457200" y="1905000"/>
            <a:ext cx="8229600" cy="4441375"/>
          </a:xfrm>
        </p:spPr>
        <p:txBody>
          <a:bodyPr>
            <a:normAutofit/>
          </a:bodyPr>
          <a:lstStyle/>
          <a:p>
            <a:pPr marL="0" indent="0">
              <a:spcAft>
                <a:spcPts val="400"/>
              </a:spcAft>
              <a:buNone/>
            </a:pPr>
            <a:r>
              <a:rPr lang="en-US" altLang="en-US" sz="3200" dirty="0"/>
              <a:t>Age</a:t>
            </a:r>
          </a:p>
          <a:p>
            <a:pPr marL="787400" lvl="1" indent="-322263">
              <a:spcBef>
                <a:spcPct val="0"/>
              </a:spcBef>
              <a:spcAft>
                <a:spcPts val="400"/>
              </a:spcAft>
              <a:buClr>
                <a:srgbClr val="00B0F0"/>
              </a:buClr>
              <a:buSzPct val="100000"/>
              <a:buFont typeface="Wingdings" panose="05000000000000000000" pitchFamily="2" charset="2"/>
              <a:buChar char="§"/>
            </a:pPr>
            <a:r>
              <a:rPr lang="en-US" altLang="en-US" sz="2600" dirty="0"/>
              <a:t>Ages 16 to 64 = about 30% Below Basic or Basic</a:t>
            </a:r>
          </a:p>
          <a:p>
            <a:pPr marL="787400" lvl="1" indent="-322263">
              <a:spcBef>
                <a:spcPct val="0"/>
              </a:spcBef>
              <a:spcAft>
                <a:spcPts val="400"/>
              </a:spcAft>
              <a:buClr>
                <a:srgbClr val="00B0F0"/>
              </a:buClr>
              <a:buSzPct val="100000"/>
              <a:buFont typeface="Wingdings" panose="05000000000000000000" pitchFamily="2" charset="2"/>
              <a:buChar char="§"/>
            </a:pPr>
            <a:r>
              <a:rPr lang="en-US" altLang="en-US" sz="2600" dirty="0"/>
              <a:t>Age 65+ = </a:t>
            </a:r>
            <a:r>
              <a:rPr lang="en-US" altLang="en-US" sz="2600" dirty="0">
                <a:solidFill>
                  <a:schemeClr val="accent2"/>
                </a:solidFill>
              </a:rPr>
              <a:t>59% </a:t>
            </a:r>
            <a:r>
              <a:rPr lang="en-US" altLang="en-US" sz="2600" dirty="0"/>
              <a:t>Below Basic or Basic</a:t>
            </a:r>
          </a:p>
          <a:p>
            <a:pPr marL="465137" lvl="1" indent="0">
              <a:spcBef>
                <a:spcPct val="0"/>
              </a:spcBef>
              <a:spcAft>
                <a:spcPts val="400"/>
              </a:spcAft>
              <a:buClr>
                <a:srgbClr val="00B0F0"/>
              </a:buClr>
              <a:buSzPct val="100000"/>
              <a:buNone/>
            </a:pPr>
            <a:endParaRPr lang="en-US" altLang="en-US" sz="2600" dirty="0"/>
          </a:p>
          <a:p>
            <a:pPr marL="0" indent="0">
              <a:spcAft>
                <a:spcPts val="400"/>
              </a:spcAft>
              <a:buNone/>
            </a:pPr>
            <a:r>
              <a:rPr lang="en-US" altLang="en-US" sz="3200" dirty="0"/>
              <a:t>Race / Ethnicity</a:t>
            </a:r>
          </a:p>
          <a:p>
            <a:pPr marL="787400" lvl="1" indent="-322263">
              <a:spcBef>
                <a:spcPct val="0"/>
              </a:spcBef>
              <a:spcAft>
                <a:spcPts val="400"/>
              </a:spcAft>
              <a:buClr>
                <a:srgbClr val="00B0F0"/>
              </a:buClr>
              <a:buSzPct val="100000"/>
              <a:buFont typeface="Wingdings" panose="05000000000000000000" pitchFamily="2" charset="2"/>
              <a:buChar char="§"/>
            </a:pPr>
            <a:r>
              <a:rPr lang="en-US" altLang="en-US" sz="2600" dirty="0"/>
              <a:t>White = 28% Below Basic or Basic</a:t>
            </a:r>
          </a:p>
          <a:p>
            <a:pPr marL="787400" lvl="1" indent="-322263">
              <a:spcBef>
                <a:spcPct val="0"/>
              </a:spcBef>
              <a:spcAft>
                <a:spcPts val="400"/>
              </a:spcAft>
              <a:buClr>
                <a:srgbClr val="00B0F0"/>
              </a:buClr>
              <a:buSzPct val="100000"/>
              <a:buFont typeface="Wingdings" panose="05000000000000000000" pitchFamily="2" charset="2"/>
              <a:buChar char="§"/>
            </a:pPr>
            <a:r>
              <a:rPr lang="en-US" altLang="en-US" sz="2600" dirty="0"/>
              <a:t>Black = </a:t>
            </a:r>
            <a:r>
              <a:rPr lang="en-US" altLang="en-US" sz="2600" dirty="0">
                <a:solidFill>
                  <a:schemeClr val="accent2"/>
                </a:solidFill>
              </a:rPr>
              <a:t>58% </a:t>
            </a:r>
            <a:r>
              <a:rPr lang="en-US" altLang="en-US" sz="2600" dirty="0"/>
              <a:t>Below Basic or Basic</a:t>
            </a:r>
          </a:p>
          <a:p>
            <a:pPr marL="787400" lvl="1" indent="-322263">
              <a:spcBef>
                <a:spcPct val="0"/>
              </a:spcBef>
              <a:spcAft>
                <a:spcPts val="2000"/>
              </a:spcAft>
              <a:buClr>
                <a:srgbClr val="00B0F0"/>
              </a:buClr>
              <a:buSzPct val="100000"/>
              <a:buFont typeface="Wingdings" panose="05000000000000000000" pitchFamily="2" charset="2"/>
              <a:buChar char="§"/>
            </a:pPr>
            <a:r>
              <a:rPr lang="en-US" altLang="en-US" sz="2600" dirty="0"/>
              <a:t>Hispanic = </a:t>
            </a:r>
            <a:r>
              <a:rPr lang="en-US" altLang="en-US" sz="2600" dirty="0">
                <a:solidFill>
                  <a:schemeClr val="accent2"/>
                </a:solidFill>
              </a:rPr>
              <a:t>66% </a:t>
            </a:r>
            <a:r>
              <a:rPr lang="en-US" altLang="en-US" sz="2600" dirty="0"/>
              <a:t>Below Basic or Basic</a:t>
            </a:r>
          </a:p>
        </p:txBody>
      </p:sp>
      <p:pic>
        <p:nvPicPr>
          <p:cNvPr id="22532" name="Picture 6" descr="C:\Users\eaedghill\AppData\Local\Microsoft\Windows\Temporary Internet Files\Content.IE5\Q43C7CPT\MP900407553[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29400" y="3065905"/>
            <a:ext cx="2362200" cy="157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5260750" y="6346375"/>
            <a:ext cx="3332025" cy="523220"/>
          </a:xfrm>
          <a:prstGeom prst="rect">
            <a:avLst/>
          </a:prstGeom>
          <a:noFill/>
        </p:spPr>
        <p:txBody>
          <a:bodyPr wrap="square" rtlCol="0">
            <a:spAutoFit/>
          </a:bodyPr>
          <a:lstStyle/>
          <a:p>
            <a:pPr marL="0" lvl="1"/>
            <a:r>
              <a:rPr lang="en-US" sz="1000" dirty="0">
                <a:solidFill>
                  <a:schemeClr val="tx2"/>
                </a:solidFill>
                <a:cs typeface="Arial" pitchFamily="34" charset="0"/>
              </a:rPr>
              <a:t>SOURCE: http://nces.ed.gov/pubs2006/2002483.pdf</a:t>
            </a:r>
          </a:p>
          <a:p>
            <a:endParaRPr lang="en-US" dirty="0"/>
          </a:p>
        </p:txBody>
      </p:sp>
    </p:spTree>
    <p:extLst>
      <p:ext uri="{BB962C8B-B14F-4D97-AF65-F5344CB8AC3E}">
        <p14:creationId xmlns:p14="http://schemas.microsoft.com/office/powerpoint/2010/main" val="1535381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Content Placeholder 2"/>
          <p:cNvSpPr>
            <a:spLocks noGrp="1"/>
          </p:cNvSpPr>
          <p:nvPr>
            <p:ph idx="1"/>
          </p:nvPr>
        </p:nvSpPr>
        <p:spPr>
          <a:xfrm>
            <a:off x="381000" y="1828800"/>
            <a:ext cx="8394700" cy="4419600"/>
          </a:xfrm>
        </p:spPr>
        <p:txBody>
          <a:bodyPr>
            <a:normAutofit lnSpcReduction="10000"/>
          </a:bodyPr>
          <a:lstStyle/>
          <a:p>
            <a:pPr marL="0" indent="0">
              <a:spcAft>
                <a:spcPts val="200"/>
              </a:spcAft>
              <a:buNone/>
            </a:pPr>
            <a:r>
              <a:rPr lang="en-US" altLang="en-US" sz="3200" dirty="0"/>
              <a:t>Education</a:t>
            </a:r>
          </a:p>
          <a:p>
            <a:pPr marL="787400" lvl="1" indent="-322263">
              <a:spcBef>
                <a:spcPct val="0"/>
              </a:spcBef>
              <a:spcAft>
                <a:spcPts val="400"/>
              </a:spcAft>
              <a:buClr>
                <a:srgbClr val="00B0F0"/>
              </a:buClr>
              <a:buSzPct val="100000"/>
              <a:buFont typeface="Wingdings" panose="05000000000000000000" pitchFamily="2" charset="2"/>
              <a:buChar char="§"/>
            </a:pPr>
            <a:r>
              <a:rPr lang="en-US" altLang="en-US" sz="2600" dirty="0"/>
              <a:t>Less than or some high school = </a:t>
            </a:r>
            <a:r>
              <a:rPr lang="en-US" altLang="en-US" sz="2600" dirty="0">
                <a:solidFill>
                  <a:schemeClr val="accent2"/>
                </a:solidFill>
              </a:rPr>
              <a:t>76% </a:t>
            </a:r>
            <a:r>
              <a:rPr lang="en-US" altLang="en-US" sz="2600" dirty="0"/>
              <a:t>Below </a:t>
            </a:r>
          </a:p>
          <a:p>
            <a:pPr marL="787400" lvl="1" indent="-322263">
              <a:spcBef>
                <a:spcPct val="0"/>
              </a:spcBef>
              <a:spcAft>
                <a:spcPts val="400"/>
              </a:spcAft>
              <a:buClr>
                <a:srgbClr val="00B0F0"/>
              </a:buClr>
              <a:buSzPct val="100000"/>
              <a:buNone/>
            </a:pPr>
            <a:r>
              <a:rPr lang="en-US" altLang="en-US" sz="2600" dirty="0"/>
              <a:t>	Basic or Basic</a:t>
            </a:r>
          </a:p>
          <a:p>
            <a:pPr marL="787400" lvl="1" indent="-322263">
              <a:spcBef>
                <a:spcPct val="0"/>
              </a:spcBef>
              <a:spcAft>
                <a:spcPts val="400"/>
              </a:spcAft>
              <a:buClr>
                <a:srgbClr val="00B0F0"/>
              </a:buClr>
              <a:buSzPct val="100000"/>
              <a:buFont typeface="Wingdings" panose="05000000000000000000" pitchFamily="2" charset="2"/>
              <a:buChar char="§"/>
            </a:pPr>
            <a:r>
              <a:rPr lang="en-US" altLang="en-US" sz="2600" dirty="0"/>
              <a:t>High school graduate or GED = </a:t>
            </a:r>
            <a:r>
              <a:rPr lang="en-US" altLang="en-US" sz="2600" dirty="0">
                <a:solidFill>
                  <a:schemeClr val="accent2"/>
                </a:solidFill>
              </a:rPr>
              <a:t>44% </a:t>
            </a:r>
            <a:r>
              <a:rPr lang="en-US" altLang="en-US" sz="2600" dirty="0"/>
              <a:t>Below Basic or 	Basic</a:t>
            </a:r>
          </a:p>
          <a:p>
            <a:pPr marL="787400" lvl="1" indent="-322263">
              <a:spcBef>
                <a:spcPct val="0"/>
              </a:spcBef>
              <a:spcAft>
                <a:spcPts val="2000"/>
              </a:spcAft>
              <a:buClr>
                <a:srgbClr val="00B0F0"/>
              </a:buClr>
              <a:buSzPct val="100000"/>
              <a:buFont typeface="Wingdings" panose="05000000000000000000" pitchFamily="2" charset="2"/>
              <a:buChar char="§"/>
            </a:pPr>
            <a:r>
              <a:rPr lang="en-US" altLang="en-US" sz="2600" dirty="0"/>
              <a:t>4-year college degree = </a:t>
            </a:r>
            <a:r>
              <a:rPr lang="en-US" altLang="en-US" sz="2600" dirty="0">
                <a:solidFill>
                  <a:schemeClr val="accent2"/>
                </a:solidFill>
              </a:rPr>
              <a:t>13% </a:t>
            </a:r>
            <a:r>
              <a:rPr lang="en-US" altLang="en-US" sz="2600" dirty="0"/>
              <a:t>Below Basic or Basic</a:t>
            </a:r>
          </a:p>
          <a:p>
            <a:pPr marL="0" indent="0">
              <a:spcAft>
                <a:spcPts val="200"/>
              </a:spcAft>
              <a:buNone/>
            </a:pPr>
            <a:r>
              <a:rPr lang="en-US" altLang="en-US" sz="3200" dirty="0"/>
              <a:t>Income level</a:t>
            </a:r>
          </a:p>
          <a:p>
            <a:pPr marL="787400" lvl="1" indent="-322263">
              <a:spcBef>
                <a:spcPct val="0"/>
              </a:spcBef>
              <a:spcAft>
                <a:spcPts val="400"/>
              </a:spcAft>
              <a:buClr>
                <a:srgbClr val="00B0F0"/>
              </a:buClr>
              <a:buSzPct val="100000"/>
              <a:buFont typeface="Wingdings" panose="05000000000000000000" pitchFamily="2" charset="2"/>
              <a:buChar char="§"/>
            </a:pPr>
            <a:r>
              <a:rPr lang="en-US" altLang="en-US" sz="2600" dirty="0"/>
              <a:t>150% of poverty or below = average score is Basic</a:t>
            </a:r>
          </a:p>
          <a:p>
            <a:pPr marL="1262063" lvl="2" indent="-347663">
              <a:spcBef>
                <a:spcPct val="0"/>
              </a:spcBef>
              <a:spcAft>
                <a:spcPts val="400"/>
              </a:spcAft>
              <a:buClr>
                <a:schemeClr val="accent2"/>
              </a:buClr>
              <a:buSzPct val="100000"/>
            </a:pPr>
            <a:r>
              <a:rPr lang="en-US" altLang="en-US" sz="2400" dirty="0"/>
              <a:t>$34,575/family of 4</a:t>
            </a:r>
          </a:p>
          <a:p>
            <a:pPr lvl="1">
              <a:spcBef>
                <a:spcPct val="0"/>
              </a:spcBef>
              <a:spcAft>
                <a:spcPts val="400"/>
              </a:spcAft>
            </a:pPr>
            <a:endParaRPr lang="en-US" altLang="en-US" sz="2400" dirty="0">
              <a:solidFill>
                <a:srgbClr val="FF0000"/>
              </a:solidFill>
            </a:endParaRPr>
          </a:p>
        </p:txBody>
      </p:sp>
      <p:sp>
        <p:nvSpPr>
          <p:cNvPr id="9" name="Title 1"/>
          <p:cNvSpPr>
            <a:spLocks noGrp="1"/>
          </p:cNvSpPr>
          <p:nvPr>
            <p:ph type="title"/>
          </p:nvPr>
        </p:nvSpPr>
        <p:spPr/>
        <p:txBody>
          <a:bodyPr>
            <a:normAutofit/>
          </a:bodyPr>
          <a:lstStyle/>
          <a:p>
            <a:pPr>
              <a:defRPr/>
            </a:pPr>
            <a:r>
              <a:rPr lang="en-US" sz="5600" dirty="0">
                <a:cs typeface="Arial" pitchFamily="34" charset="0"/>
              </a:rPr>
              <a:t>Patients at highest risk</a:t>
            </a:r>
          </a:p>
        </p:txBody>
      </p:sp>
      <p:pic>
        <p:nvPicPr>
          <p:cNvPr id="23556" name="Picture 7" descr="C:\Users\eaedghill\AppData\Local\Microsoft\Windows\Temporary Internet Files\Content.IE5\23NSNKYQ\MP900314164[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54900" y="1752600"/>
            <a:ext cx="1689100" cy="114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7" name="Picture 8" descr="C:\Users\eaedghill\AppData\Local\Microsoft\Windows\Temporary Internet Files\Content.IE5\23NSNKYQ\MP900404926[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36094" y="5431975"/>
            <a:ext cx="1363356"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5260750" y="6346375"/>
            <a:ext cx="3332025" cy="523220"/>
          </a:xfrm>
          <a:prstGeom prst="rect">
            <a:avLst/>
          </a:prstGeom>
          <a:noFill/>
        </p:spPr>
        <p:txBody>
          <a:bodyPr wrap="square" rtlCol="0">
            <a:spAutoFit/>
          </a:bodyPr>
          <a:lstStyle/>
          <a:p>
            <a:pPr marL="0" lvl="1"/>
            <a:r>
              <a:rPr lang="en-US" sz="1000" dirty="0">
                <a:solidFill>
                  <a:schemeClr val="tx2"/>
                </a:solidFill>
                <a:cs typeface="Arial" pitchFamily="34" charset="0"/>
              </a:rPr>
              <a:t>SOURCE: http://nces.ed.gov/pubs2006/2002483.pdf</a:t>
            </a:r>
          </a:p>
          <a:p>
            <a:endParaRPr lang="en-US" dirty="0"/>
          </a:p>
        </p:txBody>
      </p:sp>
    </p:spTree>
    <p:extLst>
      <p:ext uri="{BB962C8B-B14F-4D97-AF65-F5344CB8AC3E}">
        <p14:creationId xmlns:p14="http://schemas.microsoft.com/office/powerpoint/2010/main" val="37643196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Content Placeholder 2"/>
          <p:cNvSpPr>
            <a:spLocks noGrp="1"/>
          </p:cNvSpPr>
          <p:nvPr>
            <p:ph idx="1"/>
          </p:nvPr>
        </p:nvSpPr>
        <p:spPr>
          <a:xfrm>
            <a:off x="457200" y="1905000"/>
            <a:ext cx="8229600" cy="4441375"/>
          </a:xfrm>
        </p:spPr>
        <p:txBody>
          <a:bodyPr>
            <a:normAutofit/>
          </a:bodyPr>
          <a:lstStyle/>
          <a:p>
            <a:pPr marL="0" indent="0">
              <a:spcAft>
                <a:spcPts val="200"/>
              </a:spcAft>
              <a:buNone/>
            </a:pPr>
            <a:r>
              <a:rPr lang="en-US" altLang="en-US" sz="3200" dirty="0"/>
              <a:t>Type of health insurance</a:t>
            </a:r>
          </a:p>
          <a:p>
            <a:pPr marL="787400" lvl="1" indent="-322263">
              <a:spcBef>
                <a:spcPct val="0"/>
              </a:spcBef>
              <a:spcAft>
                <a:spcPts val="200"/>
              </a:spcAft>
              <a:buClr>
                <a:srgbClr val="00B0F0"/>
              </a:buClr>
              <a:buSzPct val="100000"/>
              <a:buFont typeface="Wingdings" panose="05000000000000000000" pitchFamily="2" charset="2"/>
              <a:buChar char="§"/>
            </a:pPr>
            <a:r>
              <a:rPr lang="en-US" altLang="en-US" sz="2600" dirty="0"/>
              <a:t>Medicare = </a:t>
            </a:r>
            <a:r>
              <a:rPr lang="en-US" altLang="en-US" sz="2600" dirty="0">
                <a:solidFill>
                  <a:schemeClr val="accent2"/>
                </a:solidFill>
              </a:rPr>
              <a:t>57% </a:t>
            </a:r>
            <a:r>
              <a:rPr lang="en-US" altLang="en-US" sz="2600" dirty="0"/>
              <a:t>Below Basic or Basic </a:t>
            </a:r>
          </a:p>
          <a:p>
            <a:pPr marL="787400" lvl="1" indent="-322263">
              <a:spcBef>
                <a:spcPct val="0"/>
              </a:spcBef>
              <a:spcAft>
                <a:spcPts val="200"/>
              </a:spcAft>
              <a:buClr>
                <a:srgbClr val="00B0F0"/>
              </a:buClr>
              <a:buSzPct val="100000"/>
              <a:buFont typeface="Wingdings" panose="05000000000000000000" pitchFamily="2" charset="2"/>
              <a:buChar char="§"/>
            </a:pPr>
            <a:r>
              <a:rPr lang="en-US" altLang="en-US" sz="2600" dirty="0"/>
              <a:t>Medicaid = </a:t>
            </a:r>
            <a:r>
              <a:rPr lang="en-US" altLang="en-US" sz="2600" dirty="0">
                <a:solidFill>
                  <a:schemeClr val="accent2"/>
                </a:solidFill>
              </a:rPr>
              <a:t>60% </a:t>
            </a:r>
            <a:r>
              <a:rPr lang="en-US" altLang="en-US" sz="2600" dirty="0"/>
              <a:t>Below Basic or Basic </a:t>
            </a:r>
          </a:p>
          <a:p>
            <a:pPr marL="787400" lvl="1" indent="-322263">
              <a:spcBef>
                <a:spcPct val="0"/>
              </a:spcBef>
              <a:spcAft>
                <a:spcPts val="2000"/>
              </a:spcAft>
              <a:buClr>
                <a:srgbClr val="00B0F0"/>
              </a:buClr>
              <a:buSzPct val="100000"/>
              <a:buFont typeface="Wingdings" panose="05000000000000000000" pitchFamily="2" charset="2"/>
              <a:buChar char="§"/>
            </a:pPr>
            <a:r>
              <a:rPr lang="en-US" altLang="en-US" sz="2600" dirty="0"/>
              <a:t>No insurance = </a:t>
            </a:r>
            <a:r>
              <a:rPr lang="en-US" altLang="en-US" sz="2600" dirty="0">
                <a:solidFill>
                  <a:schemeClr val="accent2"/>
                </a:solidFill>
              </a:rPr>
              <a:t>53% </a:t>
            </a:r>
            <a:r>
              <a:rPr lang="en-US" altLang="en-US" sz="2600" dirty="0"/>
              <a:t>Below Basic or Basic</a:t>
            </a:r>
          </a:p>
          <a:p>
            <a:pPr marL="0" indent="0">
              <a:spcAft>
                <a:spcPts val="200"/>
              </a:spcAft>
              <a:buNone/>
            </a:pPr>
            <a:r>
              <a:rPr lang="en-US" altLang="en-US" sz="3200" dirty="0"/>
              <a:t>Other factors</a:t>
            </a:r>
          </a:p>
          <a:p>
            <a:pPr marL="787400" lvl="1" indent="-322263">
              <a:spcBef>
                <a:spcPct val="0"/>
              </a:spcBef>
              <a:spcAft>
                <a:spcPts val="200"/>
              </a:spcAft>
              <a:buClr>
                <a:srgbClr val="00B0F0"/>
              </a:buClr>
              <a:buSzPct val="100000"/>
              <a:buFont typeface="Wingdings" panose="05000000000000000000" pitchFamily="2" charset="2"/>
              <a:buChar char="§"/>
            </a:pPr>
            <a:r>
              <a:rPr lang="en-US" altLang="en-US" sz="2600" dirty="0"/>
              <a:t>Current health status</a:t>
            </a:r>
          </a:p>
          <a:p>
            <a:pPr marL="787400" lvl="1" indent="-322263">
              <a:spcBef>
                <a:spcPct val="0"/>
              </a:spcBef>
              <a:spcAft>
                <a:spcPts val="200"/>
              </a:spcAft>
              <a:buClr>
                <a:srgbClr val="00B0F0"/>
              </a:buClr>
              <a:buSzPct val="100000"/>
              <a:buFont typeface="Wingdings" panose="05000000000000000000" pitchFamily="2" charset="2"/>
              <a:buChar char="§"/>
            </a:pPr>
            <a:r>
              <a:rPr lang="en-US" altLang="en-US" sz="2600" dirty="0"/>
              <a:t>Experience with health care system</a:t>
            </a:r>
          </a:p>
          <a:p>
            <a:pPr marL="787400" lvl="1" indent="-322263">
              <a:spcBef>
                <a:spcPct val="0"/>
              </a:spcBef>
              <a:spcAft>
                <a:spcPts val="0"/>
              </a:spcAft>
              <a:buClr>
                <a:srgbClr val="00B0F0"/>
              </a:buClr>
              <a:buSzPct val="100000"/>
              <a:buFont typeface="Wingdings" panose="05000000000000000000" pitchFamily="2" charset="2"/>
              <a:buChar char="§"/>
            </a:pPr>
            <a:r>
              <a:rPr lang="en-US" altLang="en-US" sz="2600" dirty="0"/>
              <a:t>Complexity of information</a:t>
            </a:r>
          </a:p>
        </p:txBody>
      </p:sp>
      <p:sp>
        <p:nvSpPr>
          <p:cNvPr id="9" name="Title 1"/>
          <p:cNvSpPr>
            <a:spLocks noGrp="1"/>
          </p:cNvSpPr>
          <p:nvPr>
            <p:ph type="title"/>
          </p:nvPr>
        </p:nvSpPr>
        <p:spPr/>
        <p:txBody>
          <a:bodyPr>
            <a:normAutofit/>
          </a:bodyPr>
          <a:lstStyle/>
          <a:p>
            <a:pPr>
              <a:defRPr/>
            </a:pPr>
            <a:r>
              <a:rPr lang="en-US" sz="5600" dirty="0">
                <a:cs typeface="Arial" pitchFamily="34" charset="0"/>
              </a:rPr>
              <a:t>Patients at highest risk</a:t>
            </a:r>
          </a:p>
        </p:txBody>
      </p:sp>
      <p:pic>
        <p:nvPicPr>
          <p:cNvPr id="24580"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892241">
            <a:off x="7208838" y="1781330"/>
            <a:ext cx="1685925"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1" name="Picture 39" descr="C:\Documents and Settings\eaedghill\Desktop\Health Access\1-23-2009 2-43-26 PM.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896095">
            <a:off x="7203973" y="3337484"/>
            <a:ext cx="1685925"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5260750" y="6346375"/>
            <a:ext cx="3332025" cy="523220"/>
          </a:xfrm>
          <a:prstGeom prst="rect">
            <a:avLst/>
          </a:prstGeom>
          <a:noFill/>
        </p:spPr>
        <p:txBody>
          <a:bodyPr wrap="square" rtlCol="0">
            <a:spAutoFit/>
          </a:bodyPr>
          <a:lstStyle/>
          <a:p>
            <a:pPr marL="0" lvl="1"/>
            <a:r>
              <a:rPr lang="en-US" sz="1000" dirty="0">
                <a:solidFill>
                  <a:schemeClr val="tx2"/>
                </a:solidFill>
                <a:cs typeface="Arial" pitchFamily="34" charset="0"/>
              </a:rPr>
              <a:t>SOURCE: http://nces.ed.gov/pubs2006/2002483.pdf</a:t>
            </a:r>
          </a:p>
          <a:p>
            <a:endParaRPr lang="en-US" dirty="0"/>
          </a:p>
        </p:txBody>
      </p:sp>
    </p:spTree>
    <p:extLst>
      <p:ext uri="{BB962C8B-B14F-4D97-AF65-F5344CB8AC3E}">
        <p14:creationId xmlns:p14="http://schemas.microsoft.com/office/powerpoint/2010/main" val="720632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301625" y="3197225"/>
            <a:ext cx="8504238" cy="3355975"/>
          </a:xfrm>
        </p:spPr>
        <p:txBody>
          <a:bodyPr>
            <a:normAutofit/>
          </a:bodyPr>
          <a:lstStyle/>
          <a:p>
            <a:pPr marL="274320" indent="-274320" eaLnBrk="1" fontAlgn="auto" hangingPunct="1">
              <a:spcAft>
                <a:spcPts val="0"/>
              </a:spcAft>
              <a:buSzPct val="95000"/>
              <a:buFont typeface="Arial" pitchFamily="34" charset="0"/>
              <a:buChar char="•"/>
              <a:defRPr/>
            </a:pPr>
            <a:endParaRPr lang="en-US" altLang="ja-JP" sz="2800" dirty="0">
              <a:solidFill>
                <a:schemeClr val="tx2"/>
              </a:solidFill>
            </a:endParaRPr>
          </a:p>
          <a:p>
            <a:pPr marL="274320" indent="-1588" eaLnBrk="1" fontAlgn="auto" hangingPunct="1">
              <a:spcAft>
                <a:spcPts val="0"/>
              </a:spcAft>
              <a:buFont typeface="Wingdings 2" pitchFamily="18" charset="2"/>
              <a:buNone/>
              <a:defRPr/>
            </a:pPr>
            <a:r>
              <a:rPr lang="en-US" sz="4400" b="1" dirty="0"/>
              <a:t>Everyone</a:t>
            </a:r>
            <a:r>
              <a:rPr lang="en-US" sz="4400" dirty="0"/>
              <a:t> has problems with </a:t>
            </a:r>
            <a:r>
              <a:rPr lang="en-US" altLang="ja-JP" sz="4400" dirty="0"/>
              <a:t>health literacy at some point.</a:t>
            </a:r>
          </a:p>
          <a:p>
            <a:pPr marL="274320" indent="-1588" eaLnBrk="1" fontAlgn="auto" hangingPunct="1">
              <a:spcAft>
                <a:spcPts val="0"/>
              </a:spcAft>
              <a:buFont typeface="Wingdings 2" pitchFamily="18" charset="2"/>
              <a:buNone/>
              <a:defRPr/>
            </a:pPr>
            <a:endParaRPr lang="en-US" sz="3400" dirty="0">
              <a:latin typeface="Constantia" pitchFamily="18" charset="0"/>
            </a:endParaRPr>
          </a:p>
          <a:p>
            <a:pPr marL="274320" indent="-1588" eaLnBrk="1" fontAlgn="auto" hangingPunct="1">
              <a:spcAft>
                <a:spcPts val="0"/>
              </a:spcAft>
              <a:buFont typeface="Wingdings 2"/>
              <a:buNone/>
              <a:defRPr/>
            </a:pPr>
            <a:endParaRPr lang="en-US" sz="3400" b="1" dirty="0">
              <a:latin typeface="Constantia" pitchFamily="18" charset="0"/>
            </a:endParaRPr>
          </a:p>
          <a:p>
            <a:pPr marL="0" indent="0" eaLnBrk="1" fontAlgn="auto" hangingPunct="1">
              <a:spcBef>
                <a:spcPts val="1200"/>
              </a:spcBef>
              <a:spcAft>
                <a:spcPts val="1200"/>
              </a:spcAft>
              <a:buFont typeface="Wingdings 2"/>
              <a:buNone/>
              <a:defRPr/>
            </a:pPr>
            <a:endParaRPr lang="en-US" sz="2800" dirty="0">
              <a:solidFill>
                <a:schemeClr val="tx2"/>
              </a:solidFill>
              <a:latin typeface="Constantia" pitchFamily="18" charset="0"/>
            </a:endParaRPr>
          </a:p>
          <a:p>
            <a:pPr marL="274320" indent="-274320" eaLnBrk="1" fontAlgn="auto" hangingPunct="1">
              <a:spcBef>
                <a:spcPts val="1200"/>
              </a:spcBef>
              <a:spcAft>
                <a:spcPts val="1200"/>
              </a:spcAft>
              <a:buFont typeface="Wingdings 2"/>
              <a:buChar char=""/>
              <a:defRPr/>
            </a:pPr>
            <a:endParaRPr lang="en-US" altLang="ja-JP" sz="2800" dirty="0">
              <a:solidFill>
                <a:schemeClr val="tx2"/>
              </a:solidFill>
            </a:endParaRPr>
          </a:p>
          <a:p>
            <a:pPr marL="274320" indent="-274320" eaLnBrk="1" fontAlgn="auto" hangingPunct="1">
              <a:spcAft>
                <a:spcPts val="0"/>
              </a:spcAft>
              <a:buFont typeface="Wingdings 2"/>
              <a:buChar char=""/>
              <a:defRPr/>
            </a:pPr>
            <a:endParaRPr lang="en-US" altLang="ja-JP" sz="2400" dirty="0">
              <a:solidFill>
                <a:schemeClr val="tx2"/>
              </a:solidFill>
            </a:endParaRPr>
          </a:p>
          <a:p>
            <a:pPr marL="274320" indent="-274320" eaLnBrk="1" fontAlgn="auto" hangingPunct="1">
              <a:spcAft>
                <a:spcPts val="0"/>
              </a:spcAft>
              <a:buFont typeface="Wingdings 2"/>
              <a:buChar char=""/>
              <a:defRPr/>
            </a:pPr>
            <a:endParaRPr lang="en-US" sz="2400" dirty="0">
              <a:solidFill>
                <a:schemeClr val="tx2"/>
              </a:solidFill>
            </a:endParaRPr>
          </a:p>
          <a:p>
            <a:pPr marL="274320" indent="-274320" eaLnBrk="1" fontAlgn="auto" hangingPunct="1">
              <a:spcAft>
                <a:spcPts val="0"/>
              </a:spcAft>
              <a:buFont typeface="Wingdings 2"/>
              <a:buChar char=""/>
              <a:defRPr/>
            </a:pPr>
            <a:endParaRPr lang="en-US" dirty="0"/>
          </a:p>
        </p:txBody>
      </p:sp>
      <p:pic>
        <p:nvPicPr>
          <p:cNvPr id="104451" name="Picture 3" descr="C:\Users\eaedghill\AppData\Local\Microsoft\Windows\Temporary Internet Files\Content.IE5\1CLMRO8X\MP900337279[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9700" y="1600200"/>
            <a:ext cx="18288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452" name="Picture 4" descr="C:\Users\eaedghill\AppData\Local\Microsoft\Windows\Temporary Internet Files\Content.IE5\ICI1IHMJ\MP900422847[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5000" y="1600200"/>
            <a:ext cx="13716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453" name="Picture 6" descr="C:\Users\eaedghill\AppData\Local\Microsoft\Windows\Temporary Internet Files\Content.IE5\SYMTLJZ1\MP900422108[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76600" y="1600200"/>
            <a:ext cx="13716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454" name="Picture 9" descr="C:\Users\eaedghill\AppData\Local\Microsoft\Windows\Temporary Internet Files\Content.IE5\71MVC2WU\MP900442217[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19800" y="1601787"/>
            <a:ext cx="1447800" cy="167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455" name="Picture 10" descr="C:\Users\eaedghill\AppData\Local\Microsoft\Windows\Temporary Internet Files\Content.IE5\71MVC2WU\MP900426547[1].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48200" y="1601787"/>
            <a:ext cx="1377950" cy="167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456" name="Picture 2" descr="http://www.natcom.org/uploadedImages/CommunicationCurrents_Articles/Volume_6/vol6-1,%20Image%20-%20elderly%20african%20american%20couple%20smiling.jpg">
            <a:hlinkClick r:id="rId8"/>
          </p:cNvPr>
          <p:cNvPicPr>
            <a:picLocks noChangeAspect="1" noChangeArrowheads="1"/>
          </p:cNvPicPr>
          <p:nvPr/>
        </p:nvPicPr>
        <p:blipFill>
          <a:blip r:embed="rId9">
            <a:extLst>
              <a:ext uri="{28A0092B-C50C-407E-A947-70E740481C1C}">
                <a14:useLocalDpi xmlns:a14="http://schemas.microsoft.com/office/drawing/2010/main" val="0"/>
              </a:ext>
            </a:extLst>
          </a:blip>
          <a:srcRect l="15887" r="20769"/>
          <a:stretch>
            <a:fillRect/>
          </a:stretch>
        </p:blipFill>
        <p:spPr bwMode="auto">
          <a:xfrm>
            <a:off x="7404100" y="1600200"/>
            <a:ext cx="1592263"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062640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5313" y="1954871"/>
            <a:ext cx="3138487" cy="406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p:cNvSpPr txBox="1">
            <a:spLocks/>
          </p:cNvSpPr>
          <p:nvPr/>
        </p:nvSpPr>
        <p:spPr>
          <a:xfrm>
            <a:off x="4495800" y="2019300"/>
            <a:ext cx="3962400" cy="3390900"/>
          </a:xfrm>
          <a:prstGeom prst="rect">
            <a:avLst/>
          </a:prstGeom>
        </p:spPr>
        <p:txBody>
          <a:bodyPr/>
          <a:lstStyle/>
          <a:p>
            <a:pPr>
              <a:defRPr/>
            </a:pPr>
            <a:r>
              <a:rPr lang="en-US" sz="3200" b="1" dirty="0">
                <a:solidFill>
                  <a:srgbClr val="08A1D9"/>
                </a:solidFill>
              </a:rPr>
              <a:t>National Action Plan to Improve Health Literacy </a:t>
            </a:r>
          </a:p>
          <a:p>
            <a:pPr>
              <a:defRPr/>
            </a:pPr>
            <a:endParaRPr lang="en-US" sz="3200" b="1" dirty="0">
              <a:solidFill>
                <a:srgbClr val="08A1D9"/>
              </a:solidFill>
            </a:endParaRPr>
          </a:p>
          <a:p>
            <a:pPr>
              <a:defRPr/>
            </a:pPr>
            <a:endParaRPr lang="en-US" sz="3200" b="1" dirty="0">
              <a:solidFill>
                <a:srgbClr val="08A1D9"/>
              </a:solidFill>
            </a:endParaRPr>
          </a:p>
          <a:p>
            <a:pPr>
              <a:defRPr/>
            </a:pPr>
            <a:r>
              <a:rPr lang="en-US" altLang="en-US" sz="2400" dirty="0">
                <a:solidFill>
                  <a:schemeClr val="tx2"/>
                </a:solidFill>
                <a:latin typeface="Arial" pitchFamily="34" charset="0"/>
              </a:rPr>
              <a:t>US Department of Health and Human Services</a:t>
            </a:r>
          </a:p>
          <a:p>
            <a:pPr>
              <a:defRPr/>
            </a:pPr>
            <a:endParaRPr lang="en-US" sz="3200" b="1" dirty="0">
              <a:solidFill>
                <a:srgbClr val="08A1D9"/>
              </a:solidFill>
            </a:endParaRPr>
          </a:p>
        </p:txBody>
      </p:sp>
      <p:sp>
        <p:nvSpPr>
          <p:cNvPr id="7" name="Rectangle 2"/>
          <p:cNvSpPr>
            <a:spLocks noGrp="1" noChangeArrowheads="1"/>
          </p:cNvSpPr>
          <p:nvPr>
            <p:ph type="title"/>
          </p:nvPr>
        </p:nvSpPr>
        <p:spPr>
          <a:xfrm>
            <a:off x="457200" y="182880"/>
            <a:ext cx="8229600" cy="1111664"/>
          </a:xfrm>
        </p:spPr>
        <p:txBody>
          <a:bodyPr>
            <a:normAutofit/>
          </a:bodyPr>
          <a:lstStyle/>
          <a:p>
            <a:pPr eaLnBrk="1" hangingPunct="1"/>
            <a:r>
              <a:rPr lang="en-US" altLang="en-US" sz="5600" dirty="0">
                <a:solidFill>
                  <a:schemeClr val="bg1"/>
                </a:solidFill>
                <a:cs typeface="Arial" pitchFamily="34" charset="0"/>
              </a:rPr>
              <a:t>Increased focus on health literacy</a:t>
            </a:r>
            <a:endParaRPr lang="en-US" altLang="en-US" sz="5600" dirty="0">
              <a:solidFill>
                <a:schemeClr val="bg1"/>
              </a:solidFill>
            </a:endParaRPr>
          </a:p>
        </p:txBody>
      </p:sp>
      <p:sp>
        <p:nvSpPr>
          <p:cNvPr id="2" name="TextBox 1"/>
          <p:cNvSpPr txBox="1"/>
          <p:nvPr/>
        </p:nvSpPr>
        <p:spPr>
          <a:xfrm>
            <a:off x="4114800" y="5924670"/>
            <a:ext cx="4800600" cy="584775"/>
          </a:xfrm>
          <a:prstGeom prst="rect">
            <a:avLst/>
          </a:prstGeom>
          <a:noFill/>
        </p:spPr>
        <p:txBody>
          <a:bodyPr wrap="square" rtlCol="0">
            <a:spAutoFit/>
          </a:bodyPr>
          <a:lstStyle/>
          <a:p>
            <a:pPr>
              <a:spcBef>
                <a:spcPct val="0"/>
              </a:spcBef>
            </a:pPr>
            <a:r>
              <a:rPr lang="en-US" altLang="en-US" sz="1600" dirty="0">
                <a:solidFill>
                  <a:schemeClr val="tx2"/>
                </a:solidFill>
                <a:latin typeface="Arial" pitchFamily="34" charset="0"/>
              </a:rPr>
              <a:t>http://www.health.gov/communication/hlactionplan/pdf/Health_Literacy_Action_Plan.pdf</a:t>
            </a:r>
          </a:p>
        </p:txBody>
      </p:sp>
    </p:spTree>
    <p:extLst>
      <p:ext uri="{BB962C8B-B14F-4D97-AF65-F5344CB8AC3E}">
        <p14:creationId xmlns:p14="http://schemas.microsoft.com/office/powerpoint/2010/main" val="2398844661"/>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Content Placeholder 2"/>
          <p:cNvSpPr>
            <a:spLocks noGrp="1"/>
          </p:cNvSpPr>
          <p:nvPr>
            <p:ph sz="quarter" idx="1"/>
          </p:nvPr>
        </p:nvSpPr>
        <p:spPr>
          <a:xfrm>
            <a:off x="497774" y="1905000"/>
            <a:ext cx="8229601" cy="4495800"/>
          </a:xfrm>
        </p:spPr>
        <p:txBody>
          <a:bodyPr>
            <a:normAutofit fontScale="92500" lnSpcReduction="20000"/>
          </a:bodyPr>
          <a:lstStyle/>
          <a:p>
            <a:pPr marL="0" lvl="1" indent="0">
              <a:spcBef>
                <a:spcPct val="0"/>
              </a:spcBef>
              <a:spcAft>
                <a:spcPts val="1000"/>
              </a:spcAft>
              <a:buNone/>
            </a:pPr>
            <a:r>
              <a:rPr lang="en-US" sz="2800" dirty="0"/>
              <a:t>Healthy People 2020 objectives</a:t>
            </a:r>
          </a:p>
          <a:p>
            <a:pPr marL="790575" lvl="2" indent="-342900">
              <a:spcBef>
                <a:spcPct val="0"/>
              </a:spcBef>
              <a:spcAft>
                <a:spcPts val="1000"/>
              </a:spcAft>
              <a:buSzPct val="100000"/>
              <a:buFont typeface="Wingdings" panose="05000000000000000000" pitchFamily="2" charset="2"/>
              <a:buChar char="§"/>
            </a:pPr>
            <a:r>
              <a:rPr lang="en-US" altLang="en-US" sz="2400" dirty="0"/>
              <a:t>Increase the proportion of persons who report their health care provider always gave them </a:t>
            </a:r>
            <a:r>
              <a:rPr lang="en-US" altLang="en-US" sz="2400" dirty="0">
                <a:solidFill>
                  <a:schemeClr val="accent3"/>
                </a:solidFill>
              </a:rPr>
              <a:t>easy-to-understand instructions </a:t>
            </a:r>
            <a:r>
              <a:rPr lang="en-US" altLang="en-US" sz="2400" dirty="0"/>
              <a:t>about what to do to take care of their illness or health condition.</a:t>
            </a:r>
          </a:p>
          <a:p>
            <a:pPr marL="790575" lvl="2" indent="-342900">
              <a:spcBef>
                <a:spcPct val="0"/>
              </a:spcBef>
              <a:spcAft>
                <a:spcPts val="1000"/>
              </a:spcAft>
              <a:buSzPct val="100000"/>
              <a:buFont typeface="Wingdings" panose="05000000000000000000" pitchFamily="2" charset="2"/>
              <a:buChar char="§"/>
            </a:pPr>
            <a:r>
              <a:rPr lang="en-US" altLang="en-US" sz="2400" dirty="0"/>
              <a:t>Increase the proportion of persons who report their health care provider always asked them to </a:t>
            </a:r>
            <a:r>
              <a:rPr lang="en-US" altLang="en-US" sz="2400" dirty="0">
                <a:solidFill>
                  <a:schemeClr val="accent2"/>
                </a:solidFill>
              </a:rPr>
              <a:t>describe how they will follow the instructions</a:t>
            </a:r>
            <a:r>
              <a:rPr lang="en-US" altLang="en-US" sz="2400" dirty="0">
                <a:cs typeface="Arial" pitchFamily="34" charset="0"/>
              </a:rPr>
              <a:t>.</a:t>
            </a:r>
          </a:p>
          <a:p>
            <a:pPr marL="688975" lvl="2" indent="0">
              <a:spcBef>
                <a:spcPct val="0"/>
              </a:spcBef>
              <a:spcAft>
                <a:spcPts val="1000"/>
              </a:spcAft>
              <a:buSzPct val="75000"/>
              <a:buNone/>
            </a:pPr>
            <a:endParaRPr lang="en-US" sz="2600" dirty="0"/>
          </a:p>
          <a:p>
            <a:pPr marL="0" lvl="1" indent="0">
              <a:spcBef>
                <a:spcPct val="0"/>
              </a:spcBef>
              <a:spcAft>
                <a:spcPts val="1000"/>
              </a:spcAft>
              <a:buNone/>
            </a:pPr>
            <a:r>
              <a:rPr lang="en-US" sz="2800" dirty="0"/>
              <a:t>Common requirement of</a:t>
            </a:r>
          </a:p>
          <a:p>
            <a:pPr marL="800100" lvl="2" indent="-334963">
              <a:spcBef>
                <a:spcPct val="0"/>
              </a:spcBef>
              <a:spcAft>
                <a:spcPts val="1000"/>
              </a:spcAft>
              <a:buSzPct val="100000"/>
              <a:buFont typeface="Wingdings" panose="05000000000000000000" pitchFamily="2" charset="2"/>
              <a:buChar char="§"/>
            </a:pPr>
            <a:r>
              <a:rPr lang="en-US" sz="2600" dirty="0"/>
              <a:t>Accrediting bodies (i.e. Joint Commission)</a:t>
            </a:r>
          </a:p>
          <a:p>
            <a:pPr marL="800100" lvl="2" indent="-334963">
              <a:spcBef>
                <a:spcPct val="0"/>
              </a:spcBef>
              <a:spcAft>
                <a:spcPts val="1000"/>
              </a:spcAft>
              <a:buSzPct val="100000"/>
              <a:buFont typeface="Wingdings" panose="05000000000000000000" pitchFamily="2" charset="2"/>
              <a:buChar char="§"/>
            </a:pPr>
            <a:r>
              <a:rPr lang="en-US" sz="2600" dirty="0"/>
              <a:t>State and federal government</a:t>
            </a:r>
            <a:endParaRPr lang="en-US" altLang="en-US" sz="2600" dirty="0">
              <a:cs typeface="Arial" pitchFamily="34" charset="0"/>
            </a:endParaRPr>
          </a:p>
          <a:p>
            <a:pPr eaLnBrk="1" hangingPunct="1">
              <a:spcBef>
                <a:spcPct val="0"/>
              </a:spcBef>
              <a:spcAft>
                <a:spcPts val="200"/>
              </a:spcAft>
            </a:pPr>
            <a:endParaRPr lang="en-US" altLang="en-US" dirty="0">
              <a:cs typeface="Arial" pitchFamily="34" charset="0"/>
            </a:endParaRPr>
          </a:p>
          <a:p>
            <a:pPr eaLnBrk="1" hangingPunct="1">
              <a:spcBef>
                <a:spcPct val="0"/>
              </a:spcBef>
              <a:spcAft>
                <a:spcPts val="200"/>
              </a:spcAft>
            </a:pPr>
            <a:endParaRPr lang="en-US" altLang="en-US" dirty="0"/>
          </a:p>
        </p:txBody>
      </p:sp>
      <p:sp>
        <p:nvSpPr>
          <p:cNvPr id="4" name="Rectangle 2"/>
          <p:cNvSpPr txBox="1">
            <a:spLocks noChangeArrowheads="1"/>
          </p:cNvSpPr>
          <p:nvPr/>
        </p:nvSpPr>
        <p:spPr>
          <a:xfrm>
            <a:off x="497775" y="228600"/>
            <a:ext cx="8229600" cy="10668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5400" b="0" kern="1200" cap="none" spc="0">
                <a:ln w="13970" cmpd="sng">
                  <a:solidFill>
                    <a:srgbClr val="FFFFFF"/>
                  </a:solidFill>
                  <a:prstDash val="solid"/>
                </a:ln>
                <a:solidFill>
                  <a:srgbClr val="FFFFFF"/>
                </a:solidFill>
                <a:effectLst>
                  <a:outerShdw blurRad="63500" dir="3600000" algn="tl" rotWithShape="0">
                    <a:srgbClr val="000000">
                      <a:alpha val="70000"/>
                    </a:srgbClr>
                  </a:outerShdw>
                </a:effectLst>
                <a:latin typeface="+mj-lt"/>
                <a:ea typeface="+mj-ea"/>
                <a:cs typeface="+mj-cs"/>
              </a:defRPr>
            </a:lvl1pPr>
          </a:lstStyle>
          <a:p>
            <a:r>
              <a:rPr lang="en-US" altLang="en-US" sz="5600" dirty="0">
                <a:effectLst>
                  <a:outerShdw blurRad="38100" dist="38100" dir="2700000" algn="tl">
                    <a:srgbClr val="000000">
                      <a:alpha val="43137"/>
                    </a:srgbClr>
                  </a:outerShdw>
                </a:effectLst>
                <a:cs typeface="Arial" pitchFamily="34" charset="0"/>
              </a:rPr>
              <a:t>Increased focus on health literacy</a:t>
            </a:r>
            <a:endParaRPr lang="en-US" altLang="en-US" sz="56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1442928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2880"/>
            <a:ext cx="8229600" cy="1111664"/>
          </a:xfrm>
        </p:spPr>
        <p:txBody>
          <a:bodyPr>
            <a:normAutofit/>
          </a:bodyPr>
          <a:lstStyle/>
          <a:p>
            <a:r>
              <a:rPr lang="en-US" sz="5600" dirty="0"/>
              <a:t>Today’s objectives</a:t>
            </a:r>
          </a:p>
        </p:txBody>
      </p:sp>
      <p:sp>
        <p:nvSpPr>
          <p:cNvPr id="3" name="Content Placeholder 2"/>
          <p:cNvSpPr>
            <a:spLocks noGrp="1"/>
          </p:cNvSpPr>
          <p:nvPr>
            <p:ph idx="1"/>
          </p:nvPr>
        </p:nvSpPr>
        <p:spPr>
          <a:xfrm>
            <a:off x="457200" y="1752600"/>
            <a:ext cx="8229600" cy="4648200"/>
          </a:xfrm>
        </p:spPr>
        <p:txBody>
          <a:bodyPr>
            <a:normAutofit/>
          </a:bodyPr>
          <a:lstStyle/>
          <a:p>
            <a:pPr>
              <a:spcAft>
                <a:spcPts val="1000"/>
              </a:spcAft>
              <a:buClr>
                <a:schemeClr val="accent3"/>
              </a:buClr>
              <a:buSzPct val="100000"/>
              <a:buFont typeface="Wingdings" panose="05000000000000000000" pitchFamily="2" charset="2"/>
              <a:buChar char="§"/>
            </a:pPr>
            <a:r>
              <a:rPr lang="en-US" sz="2800" dirty="0"/>
              <a:t>Discuss the </a:t>
            </a:r>
            <a:r>
              <a:rPr lang="en-US" sz="2800" b="1" dirty="0"/>
              <a:t>definition</a:t>
            </a:r>
            <a:r>
              <a:rPr lang="en-US" sz="2800" dirty="0"/>
              <a:t> of </a:t>
            </a:r>
            <a:r>
              <a:rPr lang="en-US" sz="2800" b="1" dirty="0">
                <a:solidFill>
                  <a:srgbClr val="00B0F0"/>
                </a:solidFill>
              </a:rPr>
              <a:t>health literacy </a:t>
            </a:r>
            <a:r>
              <a:rPr lang="en-US" sz="2800" dirty="0"/>
              <a:t>and why it is a </a:t>
            </a:r>
            <a:r>
              <a:rPr lang="en-US" sz="2800" b="1" dirty="0"/>
              <a:t>problem</a:t>
            </a:r>
            <a:r>
              <a:rPr lang="en-US" sz="2800" dirty="0"/>
              <a:t>.</a:t>
            </a:r>
          </a:p>
          <a:p>
            <a:pPr>
              <a:spcAft>
                <a:spcPts val="1000"/>
              </a:spcAft>
              <a:buClr>
                <a:schemeClr val="accent3"/>
              </a:buClr>
              <a:buSzPct val="100000"/>
              <a:buFont typeface="Wingdings" panose="05000000000000000000" pitchFamily="2" charset="2"/>
              <a:buChar char="§"/>
            </a:pPr>
            <a:r>
              <a:rPr lang="en-US" sz="2800" b="1" dirty="0"/>
              <a:t>Identify strategies</a:t>
            </a:r>
            <a:r>
              <a:rPr lang="en-US" sz="2800" dirty="0"/>
              <a:t> for patients and  family members.</a:t>
            </a:r>
          </a:p>
          <a:p>
            <a:pPr>
              <a:spcAft>
                <a:spcPts val="1000"/>
              </a:spcAft>
              <a:buClr>
                <a:schemeClr val="accent3"/>
              </a:buClr>
              <a:buSzPct val="100000"/>
              <a:buFont typeface="Wingdings" panose="05000000000000000000" pitchFamily="2" charset="2"/>
              <a:buChar char="§"/>
            </a:pPr>
            <a:r>
              <a:rPr lang="en-US" sz="2800" b="1" dirty="0"/>
              <a:t>Identify strategies </a:t>
            </a:r>
            <a:r>
              <a:rPr lang="en-US" sz="2800" dirty="0"/>
              <a:t>for health care providers and health facilities.</a:t>
            </a:r>
          </a:p>
          <a:p>
            <a:pPr>
              <a:spcAft>
                <a:spcPts val="1000"/>
              </a:spcAft>
              <a:buClr>
                <a:schemeClr val="accent3"/>
              </a:buClr>
              <a:buSzPct val="100000"/>
              <a:buFont typeface="Wingdings" panose="05000000000000000000" pitchFamily="2" charset="2"/>
              <a:buChar char="§"/>
            </a:pPr>
            <a:r>
              <a:rPr lang="en-US" sz="2800" b="1" dirty="0"/>
              <a:t>Practice</a:t>
            </a:r>
            <a:r>
              <a:rPr lang="en-US" sz="2800" dirty="0"/>
              <a:t> the “Teach-Back Method” of instruction.</a:t>
            </a:r>
          </a:p>
          <a:p>
            <a:pPr>
              <a:buClr>
                <a:schemeClr val="accent3"/>
              </a:buClr>
              <a:buSzPct val="100000"/>
              <a:buFont typeface="Wingdings" panose="05000000000000000000" pitchFamily="2" charset="2"/>
              <a:buChar char="§"/>
            </a:pPr>
            <a:r>
              <a:rPr lang="en-US" sz="2800" dirty="0"/>
              <a:t>Discuss </a:t>
            </a:r>
            <a:r>
              <a:rPr lang="en-US" sz="2800" b="1" dirty="0"/>
              <a:t>resources</a:t>
            </a:r>
            <a:r>
              <a:rPr lang="en-US" sz="2800" dirty="0"/>
              <a:t> to improve health literacy skills.</a:t>
            </a:r>
          </a:p>
          <a:p>
            <a:pPr marL="0" indent="0">
              <a:buNone/>
            </a:pPr>
            <a:endParaRPr lang="en-US" dirty="0"/>
          </a:p>
        </p:txBody>
      </p:sp>
    </p:spTree>
    <p:extLst>
      <p:ext uri="{BB962C8B-B14F-4D97-AF65-F5344CB8AC3E}">
        <p14:creationId xmlns:p14="http://schemas.microsoft.com/office/powerpoint/2010/main" val="37035450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1"/>
          <p:cNvSpPr>
            <a:spLocks noGrp="1" noChangeArrowheads="1"/>
          </p:cNvSpPr>
          <p:nvPr>
            <p:ph type="title"/>
          </p:nvPr>
        </p:nvSpPr>
        <p:spPr>
          <a:xfrm>
            <a:off x="456481" y="152401"/>
            <a:ext cx="8228160" cy="1143000"/>
          </a:xfrm>
          <a:ln/>
        </p:spPr>
        <p:txBody>
          <a:bodyPr tIns="32656">
            <a:normAutofit/>
          </a:bodyPr>
          <a:lstStyle/>
          <a:p>
            <a:r>
              <a:rPr lang="en-US" altLang="en-US" sz="5600" dirty="0">
                <a:effectLst>
                  <a:outerShdw blurRad="38100" dist="38100" dir="2700000" algn="tl">
                    <a:srgbClr val="000000">
                      <a:alpha val="43137"/>
                    </a:srgbClr>
                  </a:outerShdw>
                </a:effectLst>
                <a:cs typeface="Arial" pitchFamily="34" charset="0"/>
              </a:rPr>
              <a:t>Increased focus on health literacy</a:t>
            </a:r>
            <a:endParaRPr lang="en-US" altLang="en-US" sz="5600" dirty="0">
              <a:effectLst>
                <a:outerShdw blurRad="38100" dist="38100" dir="2700000" algn="tl">
                  <a:srgbClr val="000000">
                    <a:alpha val="43137"/>
                  </a:srgbClr>
                </a:outerShdw>
              </a:effectLst>
            </a:endParaRPr>
          </a:p>
        </p:txBody>
      </p:sp>
      <p:sp>
        <p:nvSpPr>
          <p:cNvPr id="12290" name="Rectangle 2"/>
          <p:cNvSpPr>
            <a:spLocks noGrp="1" noChangeArrowheads="1"/>
          </p:cNvSpPr>
          <p:nvPr>
            <p:ph idx="1"/>
          </p:nvPr>
        </p:nvSpPr>
        <p:spPr>
          <a:xfrm>
            <a:off x="456481" y="1676400"/>
            <a:ext cx="8228160" cy="4953000"/>
          </a:xfrm>
          <a:ln/>
        </p:spPr>
        <p:txBody>
          <a:bodyPr>
            <a:normAutofit/>
          </a:bodyPr>
          <a:lstStyle/>
          <a:p>
            <a:pPr marL="350838" indent="-336550">
              <a:buClr>
                <a:srgbClr val="00B0F0"/>
              </a:buClr>
              <a:buSzPct val="100000"/>
              <a:buFont typeface="Wingdings" panose="05000000000000000000" pitchFamily="2" charset="2"/>
              <a:buChar char="§"/>
              <a:tabLst>
                <a:tab pos="904875" algn="l"/>
                <a:tab pos="1319213" algn="l"/>
                <a:tab pos="1735138" algn="l"/>
                <a:tab pos="2149475" algn="l"/>
                <a:tab pos="2563813" algn="l"/>
                <a:tab pos="2978150" algn="l"/>
                <a:tab pos="3394075" algn="l"/>
                <a:tab pos="3808413" algn="l"/>
                <a:tab pos="4222750" algn="l"/>
                <a:tab pos="4637088" algn="l"/>
                <a:tab pos="5053013" algn="l"/>
                <a:tab pos="5467350" algn="l"/>
                <a:tab pos="5881688" algn="l"/>
                <a:tab pos="6296025" algn="l"/>
                <a:tab pos="6710363" algn="l"/>
                <a:tab pos="7126288" algn="l"/>
                <a:tab pos="7540625" algn="l"/>
                <a:tab pos="7954963" algn="l"/>
                <a:tab pos="8369300" algn="l"/>
              </a:tabLst>
            </a:pPr>
            <a:r>
              <a:rPr lang="en-US" sz="2800" dirty="0"/>
              <a:t>Affordable Care Act – signed March 23, 2010</a:t>
            </a:r>
          </a:p>
          <a:p>
            <a:pPr marL="793750" lvl="1" indent="-328613">
              <a:buSzPct val="100000"/>
              <a:buFont typeface="Arial" panose="020B0604020202020204" pitchFamily="34" charset="0"/>
              <a:buChar char="•"/>
              <a:tabLst>
                <a:tab pos="904875" algn="l"/>
                <a:tab pos="1319213" algn="l"/>
                <a:tab pos="1735138" algn="l"/>
                <a:tab pos="2149475" algn="l"/>
                <a:tab pos="2563813" algn="l"/>
                <a:tab pos="2978150" algn="l"/>
                <a:tab pos="3394075" algn="l"/>
                <a:tab pos="3808413" algn="l"/>
                <a:tab pos="4222750" algn="l"/>
                <a:tab pos="4637088" algn="l"/>
                <a:tab pos="5053013" algn="l"/>
                <a:tab pos="5467350" algn="l"/>
                <a:tab pos="5881688" algn="l"/>
                <a:tab pos="6296025" algn="l"/>
                <a:tab pos="6710363" algn="l"/>
                <a:tab pos="7126288" algn="l"/>
                <a:tab pos="7540625" algn="l"/>
                <a:tab pos="7954963" algn="l"/>
                <a:tab pos="8369300" algn="l"/>
              </a:tabLst>
            </a:pPr>
            <a:r>
              <a:rPr lang="en-US" dirty="0"/>
              <a:t>Reduce the number of uninsured</a:t>
            </a:r>
          </a:p>
          <a:p>
            <a:pPr marL="793750" lvl="1" indent="-328613">
              <a:buSzPct val="100000"/>
              <a:buFont typeface="Arial" panose="020B0604020202020204" pitchFamily="34" charset="0"/>
              <a:buChar char="•"/>
              <a:tabLst>
                <a:tab pos="904875" algn="l"/>
                <a:tab pos="1319213" algn="l"/>
                <a:tab pos="1735138" algn="l"/>
                <a:tab pos="2149475" algn="l"/>
                <a:tab pos="2563813" algn="l"/>
                <a:tab pos="2978150" algn="l"/>
                <a:tab pos="3394075" algn="l"/>
                <a:tab pos="3808413" algn="l"/>
                <a:tab pos="4222750" algn="l"/>
                <a:tab pos="4637088" algn="l"/>
                <a:tab pos="5053013" algn="l"/>
                <a:tab pos="5467350" algn="l"/>
                <a:tab pos="5881688" algn="l"/>
                <a:tab pos="6296025" algn="l"/>
                <a:tab pos="6710363" algn="l"/>
                <a:tab pos="7126288" algn="l"/>
                <a:tab pos="7540625" algn="l"/>
                <a:tab pos="7954963" algn="l"/>
                <a:tab pos="8369300" algn="l"/>
              </a:tabLst>
            </a:pPr>
            <a:r>
              <a:rPr lang="en-US" dirty="0"/>
              <a:t>Decrease costs </a:t>
            </a:r>
          </a:p>
          <a:p>
            <a:pPr marL="793750" lvl="1" indent="-328613">
              <a:buSzPct val="100000"/>
              <a:buFont typeface="Arial" panose="020B0604020202020204" pitchFamily="34" charset="0"/>
              <a:buChar char="•"/>
              <a:tabLst>
                <a:tab pos="904875" algn="l"/>
                <a:tab pos="1319213" algn="l"/>
                <a:tab pos="1735138" algn="l"/>
                <a:tab pos="2149475" algn="l"/>
                <a:tab pos="2563813" algn="l"/>
                <a:tab pos="2978150" algn="l"/>
                <a:tab pos="3394075" algn="l"/>
                <a:tab pos="3808413" algn="l"/>
                <a:tab pos="4222750" algn="l"/>
                <a:tab pos="4637088" algn="l"/>
                <a:tab pos="5053013" algn="l"/>
                <a:tab pos="5467350" algn="l"/>
                <a:tab pos="5881688" algn="l"/>
                <a:tab pos="6296025" algn="l"/>
                <a:tab pos="6710363" algn="l"/>
                <a:tab pos="7126288" algn="l"/>
                <a:tab pos="7540625" algn="l"/>
                <a:tab pos="7954963" algn="l"/>
                <a:tab pos="8369300" algn="l"/>
              </a:tabLst>
            </a:pPr>
            <a:r>
              <a:rPr lang="en-US" dirty="0"/>
              <a:t>Improve quality of health care </a:t>
            </a:r>
          </a:p>
          <a:p>
            <a:pPr marL="388806" indent="-293764">
              <a:buClr>
                <a:srgbClr val="FFFF00"/>
              </a:buClr>
              <a:buSzPct val="45000"/>
              <a:tabLst>
                <a:tab pos="388806" algn="l"/>
                <a:tab pos="491048" algn="l"/>
                <a:tab pos="905774" algn="l"/>
                <a:tab pos="1320500" algn="l"/>
                <a:tab pos="1735226" algn="l"/>
                <a:tab pos="2149952" algn="l"/>
                <a:tab pos="2564678" algn="l"/>
                <a:tab pos="2979404" algn="l"/>
                <a:tab pos="3394131" algn="l"/>
                <a:tab pos="3808857" algn="l"/>
                <a:tab pos="4223583" algn="l"/>
                <a:tab pos="4638309" algn="l"/>
                <a:tab pos="5053035" algn="l"/>
                <a:tab pos="5467761" algn="l"/>
                <a:tab pos="5882487" algn="l"/>
                <a:tab pos="6297213" algn="l"/>
                <a:tab pos="6711939" algn="l"/>
                <a:tab pos="7126666" algn="l"/>
                <a:tab pos="7541392" algn="l"/>
                <a:tab pos="7956118" algn="l"/>
                <a:tab pos="8370844" algn="l"/>
              </a:tabLst>
            </a:pPr>
            <a:endParaRPr lang="en-US" dirty="0"/>
          </a:p>
          <a:p>
            <a:pPr marL="388806" indent="-293764">
              <a:buClr>
                <a:srgbClr val="FFFF00"/>
              </a:buClr>
              <a:buSzPct val="45000"/>
              <a:tabLst>
                <a:tab pos="388806" algn="l"/>
                <a:tab pos="491048" algn="l"/>
                <a:tab pos="905774" algn="l"/>
                <a:tab pos="1320500" algn="l"/>
                <a:tab pos="1735226" algn="l"/>
                <a:tab pos="2149952" algn="l"/>
                <a:tab pos="2564678" algn="l"/>
                <a:tab pos="2979404" algn="l"/>
                <a:tab pos="3394131" algn="l"/>
                <a:tab pos="3808857" algn="l"/>
                <a:tab pos="4223583" algn="l"/>
                <a:tab pos="4638309" algn="l"/>
                <a:tab pos="5053035" algn="l"/>
                <a:tab pos="5467761" algn="l"/>
                <a:tab pos="5882487" algn="l"/>
                <a:tab pos="6297213" algn="l"/>
                <a:tab pos="6711939" algn="l"/>
                <a:tab pos="7126666" algn="l"/>
                <a:tab pos="7541392" algn="l"/>
                <a:tab pos="7956118" algn="l"/>
                <a:tab pos="8370844" algn="l"/>
              </a:tabLst>
            </a:pPr>
            <a:endParaRPr lang="en-US" dirty="0"/>
          </a:p>
          <a:p>
            <a:pPr marL="388806" indent="-293764">
              <a:buClr>
                <a:srgbClr val="FFFF00"/>
              </a:buClr>
              <a:buSzPct val="45000"/>
              <a:tabLst>
                <a:tab pos="388806" algn="l"/>
                <a:tab pos="491048" algn="l"/>
                <a:tab pos="905774" algn="l"/>
                <a:tab pos="1320500" algn="l"/>
                <a:tab pos="1735226" algn="l"/>
                <a:tab pos="2149952" algn="l"/>
                <a:tab pos="2564678" algn="l"/>
                <a:tab pos="2979404" algn="l"/>
                <a:tab pos="3394131" algn="l"/>
                <a:tab pos="3808857" algn="l"/>
                <a:tab pos="4223583" algn="l"/>
                <a:tab pos="4638309" algn="l"/>
                <a:tab pos="5053035" algn="l"/>
                <a:tab pos="5467761" algn="l"/>
                <a:tab pos="5882487" algn="l"/>
                <a:tab pos="6297213" algn="l"/>
                <a:tab pos="6711939" algn="l"/>
                <a:tab pos="7126666" algn="l"/>
                <a:tab pos="7541392" algn="l"/>
                <a:tab pos="7956118" algn="l"/>
                <a:tab pos="8370844" algn="l"/>
              </a:tabLst>
            </a:pPr>
            <a:endParaRPr lang="en-US" dirty="0"/>
          </a:p>
          <a:p>
            <a:pPr marL="388806" indent="-293764">
              <a:buClr>
                <a:srgbClr val="FFFF00"/>
              </a:buClr>
              <a:buSzPct val="45000"/>
              <a:tabLst>
                <a:tab pos="388806" algn="l"/>
                <a:tab pos="491048" algn="l"/>
                <a:tab pos="905774" algn="l"/>
                <a:tab pos="1320500" algn="l"/>
                <a:tab pos="1735226" algn="l"/>
                <a:tab pos="2149952" algn="l"/>
                <a:tab pos="2564678" algn="l"/>
                <a:tab pos="2979404" algn="l"/>
                <a:tab pos="3394131" algn="l"/>
                <a:tab pos="3808857" algn="l"/>
                <a:tab pos="4223583" algn="l"/>
                <a:tab pos="4638309" algn="l"/>
                <a:tab pos="5053035" algn="l"/>
                <a:tab pos="5467761" algn="l"/>
                <a:tab pos="5882487" algn="l"/>
                <a:tab pos="6297213" algn="l"/>
                <a:tab pos="6711939" algn="l"/>
                <a:tab pos="7126666" algn="l"/>
                <a:tab pos="7541392" algn="l"/>
                <a:tab pos="7956118" algn="l"/>
                <a:tab pos="8370844" algn="l"/>
              </a:tabLst>
            </a:pPr>
            <a:endParaRPr lang="en-US" dirty="0"/>
          </a:p>
          <a:p>
            <a:pPr marL="388806" indent="-293764">
              <a:buClr>
                <a:srgbClr val="FFFF00"/>
              </a:buClr>
              <a:buSzPct val="45000"/>
              <a:tabLst>
                <a:tab pos="388806" algn="l"/>
                <a:tab pos="491048" algn="l"/>
                <a:tab pos="905774" algn="l"/>
                <a:tab pos="1320500" algn="l"/>
                <a:tab pos="1735226" algn="l"/>
                <a:tab pos="2149952" algn="l"/>
                <a:tab pos="2564678" algn="l"/>
                <a:tab pos="2979404" algn="l"/>
                <a:tab pos="3394131" algn="l"/>
                <a:tab pos="3808857" algn="l"/>
                <a:tab pos="4223583" algn="l"/>
                <a:tab pos="4638309" algn="l"/>
                <a:tab pos="5053035" algn="l"/>
                <a:tab pos="5467761" algn="l"/>
                <a:tab pos="5882487" algn="l"/>
                <a:tab pos="6297213" algn="l"/>
                <a:tab pos="6711939" algn="l"/>
                <a:tab pos="7126666" algn="l"/>
                <a:tab pos="7541392" algn="l"/>
                <a:tab pos="7956118" algn="l"/>
                <a:tab pos="8370844" algn="l"/>
              </a:tabLst>
            </a:pPr>
            <a:endParaRPr lang="en-US" dirty="0"/>
          </a:p>
        </p:txBody>
      </p:sp>
      <p:pic>
        <p:nvPicPr>
          <p:cNvPr id="12291" name="Picture 3"/>
          <p:cNvPicPr>
            <a:picLocks noChangeAspect="1" noChangeArrowheads="1"/>
          </p:cNvPicPr>
          <p:nvPr/>
        </p:nvPicPr>
        <p:blipFill rotWithShape="1">
          <a:blip r:embed="rId3" cstate="print"/>
          <a:srcRect b="8005"/>
          <a:stretch/>
        </p:blipFill>
        <p:spPr bwMode="auto">
          <a:xfrm>
            <a:off x="2012426" y="3429000"/>
            <a:ext cx="5270294" cy="3027539"/>
          </a:xfrm>
          <a:prstGeom prst="rect">
            <a:avLst/>
          </a:prstGeom>
          <a:noFill/>
          <a:ln w="9525" cap="flat">
            <a:noFill/>
            <a:round/>
            <a:headEnd/>
            <a:tailEnd/>
          </a:ln>
          <a:effectLst/>
        </p:spPr>
      </p:pic>
    </p:spTree>
    <p:extLst>
      <p:ext uri="{BB962C8B-B14F-4D97-AF65-F5344CB8AC3E}">
        <p14:creationId xmlns:p14="http://schemas.microsoft.com/office/powerpoint/2010/main" val="739837285"/>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Content Placeholder 2"/>
          <p:cNvSpPr>
            <a:spLocks noGrp="1"/>
          </p:cNvSpPr>
          <p:nvPr>
            <p:ph sz="quarter" idx="1"/>
          </p:nvPr>
        </p:nvSpPr>
        <p:spPr>
          <a:xfrm>
            <a:off x="497774" y="1600200"/>
            <a:ext cx="8229601" cy="4800600"/>
          </a:xfrm>
        </p:spPr>
        <p:txBody>
          <a:bodyPr>
            <a:normAutofit/>
          </a:bodyPr>
          <a:lstStyle/>
          <a:p>
            <a:pPr marL="0" lvl="1" indent="0">
              <a:spcBef>
                <a:spcPct val="0"/>
              </a:spcBef>
              <a:spcAft>
                <a:spcPts val="200"/>
              </a:spcAft>
              <a:buNone/>
            </a:pPr>
            <a:r>
              <a:rPr lang="en-US" b="1" i="1" dirty="0"/>
              <a:t>Newly Insured, Many Now Face Learning Curve</a:t>
            </a:r>
            <a:endParaRPr lang="en-US" altLang="en-US" b="1" i="1" dirty="0">
              <a:cs typeface="Arial" pitchFamily="34" charset="0"/>
            </a:endParaRPr>
          </a:p>
          <a:p>
            <a:pPr marL="0" indent="0" eaLnBrk="1" hangingPunct="1">
              <a:spcBef>
                <a:spcPct val="0"/>
              </a:spcBef>
              <a:spcAft>
                <a:spcPts val="200"/>
              </a:spcAft>
              <a:buNone/>
            </a:pPr>
            <a:r>
              <a:rPr lang="en-US" altLang="en-US" sz="1800" dirty="0">
                <a:cs typeface="Arial" pitchFamily="34" charset="0"/>
              </a:rPr>
              <a:t>The New York Times, Abby </a:t>
            </a:r>
            <a:r>
              <a:rPr lang="en-US" altLang="en-US" sz="1800" dirty="0" err="1">
                <a:cs typeface="Arial" pitchFamily="34" charset="0"/>
              </a:rPr>
              <a:t>Goodnough</a:t>
            </a:r>
            <a:r>
              <a:rPr lang="en-US" altLang="en-US" sz="1800" dirty="0">
                <a:cs typeface="Arial" pitchFamily="34" charset="0"/>
              </a:rPr>
              <a:t>, August 2, 2014</a:t>
            </a:r>
          </a:p>
          <a:p>
            <a:pPr eaLnBrk="1" hangingPunct="1">
              <a:spcBef>
                <a:spcPct val="0"/>
              </a:spcBef>
              <a:spcAft>
                <a:spcPts val="200"/>
              </a:spcAft>
            </a:pPr>
            <a:endParaRPr lang="en-US" altLang="en-US" dirty="0"/>
          </a:p>
        </p:txBody>
      </p:sp>
      <p:sp>
        <p:nvSpPr>
          <p:cNvPr id="4" name="Rectangle 2"/>
          <p:cNvSpPr txBox="1">
            <a:spLocks noChangeArrowheads="1"/>
          </p:cNvSpPr>
          <p:nvPr/>
        </p:nvSpPr>
        <p:spPr>
          <a:xfrm>
            <a:off x="497775" y="228600"/>
            <a:ext cx="8229600" cy="10668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5400" b="0" kern="1200" cap="none" spc="0">
                <a:ln w="13970" cmpd="sng">
                  <a:solidFill>
                    <a:srgbClr val="FFFFFF"/>
                  </a:solidFill>
                  <a:prstDash val="solid"/>
                </a:ln>
                <a:solidFill>
                  <a:srgbClr val="FFFFFF"/>
                </a:solidFill>
                <a:effectLst>
                  <a:outerShdw blurRad="63500" dir="3600000" algn="tl" rotWithShape="0">
                    <a:srgbClr val="000000">
                      <a:alpha val="70000"/>
                    </a:srgbClr>
                  </a:outerShdw>
                </a:effectLst>
                <a:latin typeface="+mj-lt"/>
                <a:ea typeface="+mj-ea"/>
                <a:cs typeface="+mj-cs"/>
              </a:defRPr>
            </a:lvl1pPr>
          </a:lstStyle>
          <a:p>
            <a:r>
              <a:rPr lang="en-US" altLang="en-US" sz="5600" dirty="0">
                <a:effectLst>
                  <a:outerShdw blurRad="38100" dist="38100" dir="2700000" algn="tl">
                    <a:srgbClr val="000000">
                      <a:alpha val="43137"/>
                    </a:srgbClr>
                  </a:outerShdw>
                </a:effectLst>
                <a:cs typeface="Arial" pitchFamily="34" charset="0"/>
              </a:rPr>
              <a:t>Increased focus on health literacy</a:t>
            </a:r>
            <a:endParaRPr lang="en-US" altLang="en-US" sz="5600" dirty="0">
              <a:effectLst>
                <a:outerShdw blurRad="38100" dist="38100" dir="2700000" algn="tl">
                  <a:srgbClr val="000000">
                    <a:alpha val="43137"/>
                  </a:srgbClr>
                </a:outerShdw>
              </a:effectLst>
            </a:endParaRPr>
          </a:p>
        </p:txBody>
      </p:sp>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1874" t="19512" r="37260" b="11991"/>
          <a:stretch/>
        </p:blipFill>
        <p:spPr bwMode="auto">
          <a:xfrm>
            <a:off x="2024920" y="2390930"/>
            <a:ext cx="5209730" cy="43846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455303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Title 1"/>
          <p:cNvSpPr>
            <a:spLocks noGrp="1"/>
          </p:cNvSpPr>
          <p:nvPr>
            <p:ph type="title"/>
          </p:nvPr>
        </p:nvSpPr>
        <p:spPr/>
        <p:txBody>
          <a:bodyPr>
            <a:normAutofit/>
          </a:bodyPr>
          <a:lstStyle/>
          <a:p>
            <a:pPr marL="4763" indent="-4763" eaLnBrk="1" hangingPunct="1">
              <a:spcAft>
                <a:spcPts val="200"/>
              </a:spcAft>
            </a:pPr>
            <a:r>
              <a:rPr lang="en-US" altLang="en-US" sz="5600" dirty="0">
                <a:solidFill>
                  <a:schemeClr val="bg1"/>
                </a:solidFill>
                <a:cs typeface="Arial" pitchFamily="34" charset="0"/>
              </a:rPr>
              <a:t>Increased focus on health literacy</a:t>
            </a:r>
            <a:endParaRPr lang="en-US" altLang="en-US" sz="5600" dirty="0">
              <a:solidFill>
                <a:schemeClr val="bg1"/>
              </a:solidFill>
            </a:endParaRPr>
          </a:p>
        </p:txBody>
      </p:sp>
      <p:sp>
        <p:nvSpPr>
          <p:cNvPr id="24579" name="Content Placeholder 2"/>
          <p:cNvSpPr>
            <a:spLocks noGrp="1"/>
          </p:cNvSpPr>
          <p:nvPr>
            <p:ph sz="quarter" idx="1"/>
          </p:nvPr>
        </p:nvSpPr>
        <p:spPr>
          <a:xfrm>
            <a:off x="381000" y="1981200"/>
            <a:ext cx="8382000" cy="4419600"/>
          </a:xfrm>
        </p:spPr>
        <p:txBody>
          <a:bodyPr>
            <a:normAutofit fontScale="92500"/>
          </a:bodyPr>
          <a:lstStyle/>
          <a:p>
            <a:pPr marL="0" indent="0">
              <a:spcAft>
                <a:spcPts val="400"/>
              </a:spcAft>
              <a:buClr>
                <a:schemeClr val="accent2"/>
              </a:buClr>
              <a:buNone/>
            </a:pPr>
            <a:r>
              <a:rPr lang="en-US" altLang="en-US" sz="3200" dirty="0"/>
              <a:t>Improve patient </a:t>
            </a:r>
            <a:r>
              <a:rPr lang="en-US" altLang="en-US" sz="3200" b="1" dirty="0">
                <a:solidFill>
                  <a:srgbClr val="00B0F0"/>
                </a:solidFill>
              </a:rPr>
              <a:t>safety</a:t>
            </a:r>
          </a:p>
          <a:p>
            <a:pPr marL="0" lvl="0" indent="0">
              <a:spcAft>
                <a:spcPts val="400"/>
              </a:spcAft>
              <a:buClr>
                <a:schemeClr val="accent2"/>
              </a:buClr>
              <a:buNone/>
            </a:pPr>
            <a:r>
              <a:rPr lang="en-US" altLang="en-US" sz="3200" dirty="0"/>
              <a:t>Improve </a:t>
            </a:r>
            <a:r>
              <a:rPr lang="en-US" altLang="en-US" sz="3200" b="1" dirty="0">
                <a:solidFill>
                  <a:schemeClr val="accent2"/>
                </a:solidFill>
              </a:rPr>
              <a:t>quality of care</a:t>
            </a:r>
          </a:p>
          <a:p>
            <a:pPr marL="0" lvl="0" indent="0">
              <a:spcAft>
                <a:spcPts val="400"/>
              </a:spcAft>
              <a:buClr>
                <a:schemeClr val="accent2"/>
              </a:buClr>
              <a:buNone/>
            </a:pPr>
            <a:r>
              <a:rPr lang="en-US" altLang="en-US" sz="3200" dirty="0"/>
              <a:t>Improve patient </a:t>
            </a:r>
            <a:r>
              <a:rPr lang="en-US" altLang="en-US" sz="3200" b="1" dirty="0">
                <a:solidFill>
                  <a:srgbClr val="00B050"/>
                </a:solidFill>
              </a:rPr>
              <a:t>compliance </a:t>
            </a:r>
            <a:r>
              <a:rPr lang="en-US" altLang="en-US" sz="3200" dirty="0"/>
              <a:t>with treatment plan</a:t>
            </a:r>
          </a:p>
          <a:p>
            <a:pPr marL="800100" lvl="1" indent="-334963" defTabSz="749300" eaLnBrk="1" fontAlgn="auto" hangingPunct="1">
              <a:spcBef>
                <a:spcPct val="0"/>
              </a:spcBef>
              <a:spcAft>
                <a:spcPts val="600"/>
              </a:spcAft>
              <a:buClr>
                <a:srgbClr val="00B0F0"/>
              </a:buClr>
              <a:buSzPct val="100000"/>
              <a:buFont typeface="Wingdings" panose="05000000000000000000" pitchFamily="2" charset="2"/>
              <a:buChar char="§"/>
              <a:defRPr/>
            </a:pPr>
            <a:r>
              <a:rPr lang="en-US" altLang="en-US" sz="2600" dirty="0"/>
              <a:t>Following prevention and screening recommendations</a:t>
            </a:r>
          </a:p>
          <a:p>
            <a:pPr marL="800100" lvl="1" indent="-334963" defTabSz="749300" eaLnBrk="1" fontAlgn="auto" hangingPunct="1">
              <a:spcBef>
                <a:spcPct val="0"/>
              </a:spcBef>
              <a:spcAft>
                <a:spcPts val="600"/>
              </a:spcAft>
              <a:buClr>
                <a:srgbClr val="00B0F0"/>
              </a:buClr>
              <a:buSzPct val="100000"/>
              <a:buFont typeface="Wingdings" panose="05000000000000000000" pitchFamily="2" charset="2"/>
              <a:buChar char="§"/>
              <a:defRPr/>
            </a:pPr>
            <a:r>
              <a:rPr lang="en-US" altLang="en-US" sz="2600" dirty="0"/>
              <a:t>Self-management of health conditions</a:t>
            </a:r>
          </a:p>
          <a:p>
            <a:pPr marL="800100" lvl="1" indent="-334963" defTabSz="749300" eaLnBrk="1" fontAlgn="auto" hangingPunct="1">
              <a:spcBef>
                <a:spcPct val="0"/>
              </a:spcBef>
              <a:spcAft>
                <a:spcPts val="1400"/>
              </a:spcAft>
              <a:buClr>
                <a:srgbClr val="00B0F0"/>
              </a:buClr>
              <a:buSzPct val="100000"/>
              <a:buFont typeface="Wingdings" panose="05000000000000000000" pitchFamily="2" charset="2"/>
              <a:buChar char="§"/>
              <a:defRPr/>
            </a:pPr>
            <a:r>
              <a:rPr lang="en-US" altLang="en-US" sz="2600" dirty="0"/>
              <a:t>Correct use of medication</a:t>
            </a:r>
          </a:p>
          <a:p>
            <a:pPr marL="0" lvl="0" indent="0">
              <a:spcAft>
                <a:spcPts val="400"/>
              </a:spcAft>
              <a:buClr>
                <a:schemeClr val="accent2"/>
              </a:buClr>
              <a:buNone/>
            </a:pPr>
            <a:r>
              <a:rPr lang="en-US" altLang="en-US" sz="3200" dirty="0"/>
              <a:t>Improve patient </a:t>
            </a:r>
            <a:r>
              <a:rPr lang="en-US" altLang="en-US" sz="3200" b="1" dirty="0">
                <a:solidFill>
                  <a:srgbClr val="00B0F0"/>
                </a:solidFill>
              </a:rPr>
              <a:t>health</a:t>
            </a:r>
          </a:p>
        </p:txBody>
      </p:sp>
      <p:pic>
        <p:nvPicPr>
          <p:cNvPr id="2050" name="Picture 2" descr="C:\Users\eaedghill\AppData\Local\Microsoft\Windows\Temporary Internet Files\Content.IE5\87NIKLP9\MP900406699[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78380" y="1617690"/>
            <a:ext cx="2401238" cy="160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03798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healthliteracyAMA.wm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1555750" y="1600200"/>
            <a:ext cx="6034088" cy="4525963"/>
          </a:xfrm>
        </p:spPr>
      </p:pic>
      <p:sp>
        <p:nvSpPr>
          <p:cNvPr id="5" name="Title 1"/>
          <p:cNvSpPr>
            <a:spLocks noGrp="1"/>
          </p:cNvSpPr>
          <p:nvPr>
            <p:ph type="title"/>
          </p:nvPr>
        </p:nvSpPr>
        <p:spPr>
          <a:xfrm>
            <a:off x="457200" y="182880"/>
            <a:ext cx="8229600" cy="1111664"/>
          </a:xfrm>
        </p:spPr>
        <p:txBody>
          <a:bodyPr>
            <a:normAutofit/>
          </a:bodyPr>
          <a:lstStyle/>
          <a:p>
            <a:pPr marL="4763" indent="-4763" eaLnBrk="1" hangingPunct="1">
              <a:spcAft>
                <a:spcPts val="200"/>
              </a:spcAft>
            </a:pPr>
            <a:r>
              <a:rPr lang="en-US" altLang="en-US" sz="5600" dirty="0">
                <a:solidFill>
                  <a:schemeClr val="bg1"/>
                </a:solidFill>
                <a:cs typeface="Arial" pitchFamily="34" charset="0"/>
              </a:rPr>
              <a:t>Increased focus on health literacy</a:t>
            </a:r>
            <a:endParaRPr lang="en-US" altLang="en-US" sz="5600" dirty="0">
              <a:solidFill>
                <a:schemeClr val="bg1"/>
              </a:solidFill>
            </a:endParaRPr>
          </a:p>
        </p:txBody>
      </p:sp>
    </p:spTree>
    <p:extLst>
      <p:ext uri="{BB962C8B-B14F-4D97-AF65-F5344CB8AC3E}">
        <p14:creationId xmlns:p14="http://schemas.microsoft.com/office/powerpoint/2010/main" val="32282356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3050"/>
            <a:ext cx="5867400" cy="1022350"/>
          </a:xfrm>
        </p:spPr>
        <p:txBody>
          <a:bodyPr/>
          <a:lstStyle/>
          <a:p>
            <a:r>
              <a:rPr lang="en-US" sz="7000" dirty="0"/>
              <a:t>What can we do?</a:t>
            </a:r>
          </a:p>
        </p:txBody>
      </p:sp>
      <p:sp>
        <p:nvSpPr>
          <p:cNvPr id="6" name="Text Placeholder 2"/>
          <p:cNvSpPr>
            <a:spLocks noGrp="1"/>
          </p:cNvSpPr>
          <p:nvPr>
            <p:ph idx="1"/>
          </p:nvPr>
        </p:nvSpPr>
        <p:spPr>
          <a:xfrm>
            <a:off x="438912" y="2895600"/>
            <a:ext cx="8247888" cy="3358896"/>
          </a:xfrm>
        </p:spPr>
        <p:txBody>
          <a:bodyPr>
            <a:noAutofit/>
          </a:bodyPr>
          <a:lstStyle/>
          <a:p>
            <a:pPr marL="0" indent="0" algn="ctr">
              <a:buNone/>
            </a:pPr>
            <a:r>
              <a:rPr lang="en-US" sz="4600" b="1" dirty="0"/>
              <a:t>10 Strategies for Health Care Providers and Facilities</a:t>
            </a:r>
          </a:p>
        </p:txBody>
      </p:sp>
    </p:spTree>
    <p:extLst>
      <p:ext uri="{BB962C8B-B14F-4D97-AF65-F5344CB8AC3E}">
        <p14:creationId xmlns:p14="http://schemas.microsoft.com/office/powerpoint/2010/main" val="32637962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905000"/>
            <a:ext cx="8229600" cy="4419600"/>
          </a:xfrm>
        </p:spPr>
        <p:txBody>
          <a:bodyPr>
            <a:noAutofit/>
          </a:bodyPr>
          <a:lstStyle/>
          <a:p>
            <a:pPr marL="457200" lvl="1" indent="0" algn="ctr">
              <a:buNone/>
            </a:pPr>
            <a:r>
              <a:rPr lang="en-US" sz="3000" b="1" dirty="0"/>
              <a:t>Assume everyone has difficulty with </a:t>
            </a:r>
          </a:p>
          <a:p>
            <a:pPr marL="457200" lvl="1" indent="0" algn="ctr">
              <a:buNone/>
            </a:pPr>
            <a:r>
              <a:rPr lang="en-US" sz="3000" b="1" dirty="0"/>
              <a:t>health information</a:t>
            </a:r>
          </a:p>
          <a:p>
            <a:pPr marL="457200" lvl="1" indent="0" algn="ctr">
              <a:buNone/>
            </a:pPr>
            <a:endParaRPr lang="en-US" sz="2400" dirty="0"/>
          </a:p>
          <a:p>
            <a:pPr marL="787400" lvl="1" indent="-322263">
              <a:buClr>
                <a:srgbClr val="00B0F0"/>
              </a:buClr>
              <a:buSzPct val="100000"/>
              <a:buFont typeface="Wingdings" panose="05000000000000000000" pitchFamily="2" charset="2"/>
              <a:buChar char="§"/>
            </a:pPr>
            <a:r>
              <a:rPr lang="en-US" sz="2600" dirty="0"/>
              <a:t>Create a safe and shame-free environment</a:t>
            </a:r>
          </a:p>
          <a:p>
            <a:pPr marL="787400" lvl="1" indent="-322263">
              <a:buClr>
                <a:srgbClr val="00B0F0"/>
              </a:buClr>
              <a:buSzPct val="100000"/>
              <a:buFont typeface="Wingdings" panose="05000000000000000000" pitchFamily="2" charset="2"/>
              <a:buChar char="§"/>
            </a:pPr>
            <a:r>
              <a:rPr lang="en-US" sz="2600" dirty="0"/>
              <a:t>Offer help to everyone, regardless of appearance</a:t>
            </a:r>
          </a:p>
          <a:p>
            <a:pPr marL="787400" lvl="1" indent="-322263">
              <a:buClr>
                <a:srgbClr val="00B0F0"/>
              </a:buClr>
              <a:buSzPct val="100000"/>
              <a:buFont typeface="Wingdings" panose="05000000000000000000" pitchFamily="2" charset="2"/>
              <a:buChar char="§"/>
            </a:pPr>
            <a:r>
              <a:rPr lang="en-US" sz="2600" dirty="0"/>
              <a:t>Provide patient-centered care</a:t>
            </a:r>
          </a:p>
        </p:txBody>
      </p:sp>
      <p:sp>
        <p:nvSpPr>
          <p:cNvPr id="3" name="Title 2"/>
          <p:cNvSpPr>
            <a:spLocks noGrp="1"/>
          </p:cNvSpPr>
          <p:nvPr>
            <p:ph type="title"/>
          </p:nvPr>
        </p:nvSpPr>
        <p:spPr>
          <a:xfrm>
            <a:off x="533400" y="152400"/>
            <a:ext cx="8153400" cy="1143000"/>
          </a:xfrm>
        </p:spPr>
        <p:txBody>
          <a:bodyPr>
            <a:noAutofit/>
          </a:bodyPr>
          <a:lstStyle/>
          <a:p>
            <a:r>
              <a:rPr lang="en-US" sz="5600" dirty="0"/>
              <a:t>1. Use universal precautions</a:t>
            </a:r>
          </a:p>
        </p:txBody>
      </p:sp>
    </p:spTree>
    <p:extLst>
      <p:ext uri="{BB962C8B-B14F-4D97-AF65-F5344CB8AC3E}">
        <p14:creationId xmlns:p14="http://schemas.microsoft.com/office/powerpoint/2010/main" val="24096850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05000"/>
            <a:ext cx="8229600" cy="4221163"/>
          </a:xfrm>
        </p:spPr>
        <p:txBody>
          <a:bodyPr>
            <a:normAutofit/>
          </a:bodyPr>
          <a:lstStyle/>
          <a:p>
            <a:pPr lvl="0">
              <a:spcAft>
                <a:spcPts val="600"/>
              </a:spcAft>
              <a:buClr>
                <a:srgbClr val="00B0F0"/>
              </a:buClr>
              <a:buSzPct val="100000"/>
              <a:buFont typeface="Wingdings" panose="05000000000000000000" pitchFamily="2" charset="2"/>
              <a:buChar char="§"/>
            </a:pPr>
            <a:r>
              <a:rPr lang="en-US" sz="2600" dirty="0"/>
              <a:t>Greet patients warmly.</a:t>
            </a:r>
          </a:p>
          <a:p>
            <a:pPr lvl="0">
              <a:spcAft>
                <a:spcPts val="600"/>
              </a:spcAft>
              <a:buClr>
                <a:srgbClr val="00B0F0"/>
              </a:buClr>
              <a:buSzPct val="100000"/>
              <a:buFont typeface="Wingdings" panose="05000000000000000000" pitchFamily="2" charset="2"/>
              <a:buChar char="§"/>
            </a:pPr>
            <a:r>
              <a:rPr lang="en-US" sz="2600" dirty="0"/>
              <a:t>Make eye contact. </a:t>
            </a:r>
          </a:p>
          <a:p>
            <a:pPr lvl="0">
              <a:spcAft>
                <a:spcPts val="600"/>
              </a:spcAft>
              <a:buClr>
                <a:srgbClr val="00B0F0"/>
              </a:buClr>
              <a:buSzPct val="100000"/>
              <a:buFont typeface="Wingdings" panose="05000000000000000000" pitchFamily="2" charset="2"/>
              <a:buChar char="§"/>
            </a:pPr>
            <a:r>
              <a:rPr lang="en-US" sz="2600" dirty="0"/>
              <a:t>Use plain, non-medical language. </a:t>
            </a:r>
          </a:p>
          <a:p>
            <a:pPr lvl="0">
              <a:spcAft>
                <a:spcPts val="600"/>
              </a:spcAft>
              <a:buClr>
                <a:srgbClr val="00B0F0"/>
              </a:buClr>
              <a:buSzPct val="100000"/>
              <a:buFont typeface="Wingdings" panose="05000000000000000000" pitchFamily="2" charset="2"/>
              <a:buChar char="§"/>
            </a:pPr>
            <a:r>
              <a:rPr lang="en-US" sz="2600" dirty="0"/>
              <a:t>Slow down.</a:t>
            </a:r>
          </a:p>
          <a:p>
            <a:pPr lvl="0">
              <a:spcAft>
                <a:spcPts val="600"/>
              </a:spcAft>
              <a:buClr>
                <a:srgbClr val="00B0F0"/>
              </a:buClr>
              <a:buSzPct val="100000"/>
              <a:buFont typeface="Wingdings" panose="05000000000000000000" pitchFamily="2" charset="2"/>
              <a:buChar char="§"/>
            </a:pPr>
            <a:r>
              <a:rPr lang="en-US" sz="2600" dirty="0"/>
              <a:t>Limit content. </a:t>
            </a:r>
          </a:p>
          <a:p>
            <a:pPr lvl="0">
              <a:spcAft>
                <a:spcPts val="600"/>
              </a:spcAft>
              <a:buClr>
                <a:srgbClr val="00B0F0"/>
              </a:buClr>
              <a:buSzPct val="100000"/>
              <a:buFont typeface="Wingdings" panose="05000000000000000000" pitchFamily="2" charset="2"/>
              <a:buChar char="§"/>
            </a:pPr>
            <a:r>
              <a:rPr lang="en-US" sz="2600" dirty="0"/>
              <a:t>Repeat key points.</a:t>
            </a:r>
          </a:p>
          <a:p>
            <a:pPr lvl="0">
              <a:spcAft>
                <a:spcPts val="600"/>
              </a:spcAft>
              <a:buClr>
                <a:srgbClr val="00B0F0"/>
              </a:buClr>
              <a:buSzPct val="100000"/>
              <a:buFont typeface="Wingdings" panose="05000000000000000000" pitchFamily="2" charset="2"/>
              <a:buChar char="§"/>
            </a:pPr>
            <a:r>
              <a:rPr lang="en-US" sz="2600" dirty="0"/>
              <a:t>Use pictures, illustrations, and 3-D models.</a:t>
            </a:r>
          </a:p>
          <a:p>
            <a:pPr marL="0" indent="0">
              <a:buNone/>
            </a:pPr>
            <a:endParaRPr lang="en-US" dirty="0"/>
          </a:p>
        </p:txBody>
      </p:sp>
      <p:sp>
        <p:nvSpPr>
          <p:cNvPr id="4" name="Rectangle 2"/>
          <p:cNvSpPr txBox="1">
            <a:spLocks noChangeArrowheads="1"/>
          </p:cNvSpPr>
          <p:nvPr/>
        </p:nvSpPr>
        <p:spPr>
          <a:xfrm>
            <a:off x="497775" y="228600"/>
            <a:ext cx="8229600" cy="10668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5400" b="0" kern="1200" cap="none" spc="0">
                <a:ln w="13970" cmpd="sng">
                  <a:solidFill>
                    <a:srgbClr val="FFFFFF"/>
                  </a:solidFill>
                  <a:prstDash val="solid"/>
                </a:ln>
                <a:solidFill>
                  <a:srgbClr val="FFFFFF"/>
                </a:solidFill>
                <a:effectLst>
                  <a:outerShdw blurRad="63500" dir="3600000" algn="tl" rotWithShape="0">
                    <a:srgbClr val="000000">
                      <a:alpha val="70000"/>
                    </a:srgbClr>
                  </a:outerShdw>
                </a:effectLst>
                <a:latin typeface="+mj-lt"/>
                <a:ea typeface="+mj-ea"/>
                <a:cs typeface="+mj-cs"/>
              </a:defRPr>
            </a:lvl1pPr>
          </a:lstStyle>
          <a:p>
            <a:r>
              <a:rPr lang="en-US" altLang="en-US" sz="5600" dirty="0">
                <a:effectLst>
                  <a:outerShdw blurRad="38100" dist="38100" dir="2700000" algn="tl">
                    <a:srgbClr val="000000">
                      <a:alpha val="43137"/>
                    </a:srgbClr>
                  </a:outerShdw>
                </a:effectLst>
                <a:cs typeface="Arial" pitchFamily="34" charset="0"/>
              </a:rPr>
              <a:t>2. Use clear verbal communication </a:t>
            </a:r>
            <a:endParaRPr lang="en-US" altLang="en-US" sz="5600" dirty="0">
              <a:effectLst>
                <a:outerShdw blurRad="38100" dist="38100" dir="2700000" algn="tl">
                  <a:srgbClr val="000000">
                    <a:alpha val="43137"/>
                  </a:srgbClr>
                </a:outerShdw>
              </a:effectLst>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97770" y="3200400"/>
            <a:ext cx="2619375" cy="1743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452342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Content Placeholder 2"/>
          <p:cNvSpPr>
            <a:spLocks noGrp="1"/>
          </p:cNvSpPr>
          <p:nvPr>
            <p:ph sz="quarter" idx="1"/>
          </p:nvPr>
        </p:nvSpPr>
        <p:spPr>
          <a:xfrm>
            <a:off x="533400" y="1752600"/>
            <a:ext cx="8229600" cy="4800600"/>
          </a:xfrm>
        </p:spPr>
        <p:txBody>
          <a:bodyPr>
            <a:normAutofit/>
          </a:bodyPr>
          <a:lstStyle/>
          <a:p>
            <a:pPr marL="0" indent="0" eaLnBrk="1" hangingPunct="1">
              <a:spcBef>
                <a:spcPct val="0"/>
              </a:spcBef>
              <a:spcAft>
                <a:spcPts val="200"/>
              </a:spcAft>
              <a:buNone/>
            </a:pPr>
            <a:endParaRPr lang="en-US" altLang="en-US" dirty="0">
              <a:cs typeface="Arial" pitchFamily="34" charset="0"/>
            </a:endParaRPr>
          </a:p>
          <a:p>
            <a:pPr eaLnBrk="1" hangingPunct="1">
              <a:spcBef>
                <a:spcPct val="0"/>
              </a:spcBef>
              <a:spcAft>
                <a:spcPts val="200"/>
              </a:spcAft>
            </a:pPr>
            <a:endParaRPr lang="en-US" altLang="en-US" dirty="0"/>
          </a:p>
        </p:txBody>
      </p:sp>
      <p:sp>
        <p:nvSpPr>
          <p:cNvPr id="4" name="Rectangle 2"/>
          <p:cNvSpPr txBox="1">
            <a:spLocks noChangeArrowheads="1"/>
          </p:cNvSpPr>
          <p:nvPr/>
        </p:nvSpPr>
        <p:spPr>
          <a:xfrm>
            <a:off x="497775" y="228600"/>
            <a:ext cx="8229600" cy="10668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5400" b="0" kern="1200" cap="none" spc="0">
                <a:ln w="13970" cmpd="sng">
                  <a:solidFill>
                    <a:srgbClr val="FFFFFF"/>
                  </a:solidFill>
                  <a:prstDash val="solid"/>
                </a:ln>
                <a:solidFill>
                  <a:srgbClr val="FFFFFF"/>
                </a:solidFill>
                <a:effectLst>
                  <a:outerShdw blurRad="63500" dir="3600000" algn="tl" rotWithShape="0">
                    <a:srgbClr val="000000">
                      <a:alpha val="70000"/>
                    </a:srgbClr>
                  </a:outerShdw>
                </a:effectLst>
                <a:latin typeface="+mj-lt"/>
                <a:ea typeface="+mj-ea"/>
                <a:cs typeface="+mj-cs"/>
              </a:defRPr>
            </a:lvl1pPr>
          </a:lstStyle>
          <a:p>
            <a:r>
              <a:rPr lang="en-US" altLang="en-US" sz="5600" dirty="0">
                <a:effectLst>
                  <a:outerShdw blurRad="38100" dist="38100" dir="2700000" algn="tl">
                    <a:srgbClr val="000000">
                      <a:alpha val="43137"/>
                    </a:srgbClr>
                  </a:outerShdw>
                </a:effectLst>
                <a:cs typeface="Arial" pitchFamily="34" charset="0"/>
              </a:rPr>
              <a:t>3. Use clear written communication</a:t>
            </a:r>
            <a:endParaRPr lang="en-US" altLang="en-US" sz="5600" dirty="0">
              <a:effectLst>
                <a:outerShdw blurRad="38100" dist="38100" dir="2700000" algn="tl">
                  <a:srgbClr val="000000">
                    <a:alpha val="43137"/>
                  </a:srgbClr>
                </a:outerShdw>
              </a:effectLst>
            </a:endParaRPr>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7600" y="2118610"/>
            <a:ext cx="5777241" cy="33920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6328525" y="6248400"/>
            <a:ext cx="2362200" cy="246221"/>
          </a:xfrm>
          <a:prstGeom prst="rect">
            <a:avLst/>
          </a:prstGeom>
          <a:noFill/>
        </p:spPr>
        <p:txBody>
          <a:bodyPr wrap="square" rtlCol="0">
            <a:spAutoFit/>
          </a:bodyPr>
          <a:lstStyle/>
          <a:p>
            <a:r>
              <a:rPr lang="en-US" sz="1000" dirty="0">
                <a:solidFill>
                  <a:schemeClr val="tx2"/>
                </a:solidFill>
              </a:rPr>
              <a:t>SOURCE: http://www.healthed.com</a:t>
            </a:r>
          </a:p>
        </p:txBody>
      </p:sp>
    </p:spTree>
    <p:extLst>
      <p:ext uri="{BB962C8B-B14F-4D97-AF65-F5344CB8AC3E}">
        <p14:creationId xmlns:p14="http://schemas.microsoft.com/office/powerpoint/2010/main" val="2067425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Content Placeholder 2"/>
          <p:cNvSpPr>
            <a:spLocks noGrp="1"/>
          </p:cNvSpPr>
          <p:nvPr>
            <p:ph sz="quarter" idx="1"/>
          </p:nvPr>
        </p:nvSpPr>
        <p:spPr>
          <a:xfrm>
            <a:off x="533400" y="1752600"/>
            <a:ext cx="8229600" cy="4800600"/>
          </a:xfrm>
        </p:spPr>
        <p:txBody>
          <a:bodyPr>
            <a:normAutofit/>
          </a:bodyPr>
          <a:lstStyle/>
          <a:p>
            <a:pPr marL="0" indent="0" eaLnBrk="1" hangingPunct="1">
              <a:spcBef>
                <a:spcPct val="0"/>
              </a:spcBef>
              <a:spcAft>
                <a:spcPts val="200"/>
              </a:spcAft>
              <a:buNone/>
            </a:pPr>
            <a:endParaRPr lang="en-US" altLang="en-US" dirty="0">
              <a:cs typeface="Arial" pitchFamily="34" charset="0"/>
            </a:endParaRPr>
          </a:p>
          <a:p>
            <a:pPr eaLnBrk="1" hangingPunct="1">
              <a:spcBef>
                <a:spcPct val="0"/>
              </a:spcBef>
              <a:spcAft>
                <a:spcPts val="200"/>
              </a:spcAft>
            </a:pPr>
            <a:endParaRPr lang="en-US" altLang="en-US" dirty="0"/>
          </a:p>
        </p:txBody>
      </p:sp>
      <p:sp>
        <p:nvSpPr>
          <p:cNvPr id="4" name="Rectangle 2"/>
          <p:cNvSpPr txBox="1">
            <a:spLocks noChangeArrowheads="1"/>
          </p:cNvSpPr>
          <p:nvPr/>
        </p:nvSpPr>
        <p:spPr>
          <a:xfrm>
            <a:off x="497775" y="228600"/>
            <a:ext cx="8229600" cy="10668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5400" b="0" kern="1200" cap="none" spc="0">
                <a:ln w="13970" cmpd="sng">
                  <a:solidFill>
                    <a:srgbClr val="FFFFFF"/>
                  </a:solidFill>
                  <a:prstDash val="solid"/>
                </a:ln>
                <a:solidFill>
                  <a:srgbClr val="FFFFFF"/>
                </a:solidFill>
                <a:effectLst>
                  <a:outerShdw blurRad="63500" dir="3600000" algn="tl" rotWithShape="0">
                    <a:srgbClr val="000000">
                      <a:alpha val="70000"/>
                    </a:srgbClr>
                  </a:outerShdw>
                </a:effectLst>
                <a:latin typeface="+mj-lt"/>
                <a:ea typeface="+mj-ea"/>
                <a:cs typeface="+mj-cs"/>
              </a:defRPr>
            </a:lvl1pPr>
          </a:lstStyle>
          <a:p>
            <a:r>
              <a:rPr lang="en-US" altLang="en-US" sz="5600" dirty="0">
                <a:effectLst>
                  <a:outerShdw blurRad="38100" dist="38100" dir="2700000" algn="tl">
                    <a:srgbClr val="000000">
                      <a:alpha val="43137"/>
                    </a:srgbClr>
                  </a:outerShdw>
                </a:effectLst>
                <a:cs typeface="Arial" pitchFamily="34" charset="0"/>
              </a:rPr>
              <a:t>3. Use clear written communication</a:t>
            </a:r>
            <a:endParaRPr lang="en-US" altLang="en-US" sz="5600" dirty="0">
              <a:effectLst>
                <a:outerShdw blurRad="38100" dist="38100" dir="2700000" algn="tl">
                  <a:srgbClr val="000000">
                    <a:alpha val="43137"/>
                  </a:srgbClr>
                </a:outerShdw>
              </a:effectLst>
            </a:endParaRPr>
          </a:p>
        </p:txBody>
      </p:sp>
      <p:pic>
        <p:nvPicPr>
          <p:cNvPr id="133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0160" y="2378440"/>
            <a:ext cx="5693875" cy="3106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6328525" y="6248400"/>
            <a:ext cx="2362200" cy="246221"/>
          </a:xfrm>
          <a:prstGeom prst="rect">
            <a:avLst/>
          </a:prstGeom>
          <a:noFill/>
        </p:spPr>
        <p:txBody>
          <a:bodyPr wrap="square" rtlCol="0">
            <a:spAutoFit/>
          </a:bodyPr>
          <a:lstStyle/>
          <a:p>
            <a:r>
              <a:rPr lang="en-US" sz="1000" dirty="0">
                <a:solidFill>
                  <a:srgbClr val="434342"/>
                </a:solidFill>
              </a:rPr>
              <a:t>SOURCE: http://www.healthed.com</a:t>
            </a:r>
          </a:p>
        </p:txBody>
      </p:sp>
    </p:spTree>
    <p:extLst>
      <p:ext uri="{BB962C8B-B14F-4D97-AF65-F5344CB8AC3E}">
        <p14:creationId xmlns:p14="http://schemas.microsoft.com/office/powerpoint/2010/main" val="19308637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828800"/>
            <a:ext cx="8229600" cy="4724400"/>
          </a:xfrm>
        </p:spPr>
        <p:txBody>
          <a:bodyPr>
            <a:noAutofit/>
          </a:bodyPr>
          <a:lstStyle/>
          <a:p>
            <a:pPr marL="1588" lvl="1" indent="-1588">
              <a:buClr>
                <a:schemeClr val="accent3"/>
              </a:buClr>
              <a:buSzPct val="100000"/>
              <a:buNone/>
            </a:pPr>
            <a:r>
              <a:rPr lang="en-US" sz="2200" dirty="0"/>
              <a:t>Objectives</a:t>
            </a:r>
          </a:p>
          <a:p>
            <a:pPr marL="800100" lvl="1" indent="-347663">
              <a:buClr>
                <a:schemeClr val="accent3"/>
              </a:buClr>
              <a:buSzPct val="100000"/>
              <a:buFont typeface="Wingdings" panose="05000000000000000000" pitchFamily="2" charset="2"/>
              <a:buChar char="§"/>
            </a:pPr>
            <a:r>
              <a:rPr lang="en-US" sz="2400" dirty="0"/>
              <a:t>Limit to 2-3 important points </a:t>
            </a:r>
          </a:p>
          <a:p>
            <a:pPr marL="4763" lvl="1" indent="0">
              <a:buSzPct val="100000"/>
              <a:buNone/>
            </a:pPr>
            <a:r>
              <a:rPr lang="en-US" sz="2200" dirty="0"/>
              <a:t>Layout</a:t>
            </a:r>
          </a:p>
          <a:p>
            <a:pPr marL="796925" lvl="2" indent="-331788">
              <a:buSzPct val="100000"/>
              <a:buFont typeface="Wingdings" panose="05000000000000000000" pitchFamily="2" charset="2"/>
              <a:buChar char="§"/>
            </a:pPr>
            <a:r>
              <a:rPr lang="en-US" sz="2200" dirty="0"/>
              <a:t>One page vs. brochure</a:t>
            </a:r>
          </a:p>
          <a:p>
            <a:pPr marL="0" lvl="1" indent="0">
              <a:buClr>
                <a:schemeClr val="accent3"/>
              </a:buClr>
              <a:buSzPct val="100000"/>
              <a:buNone/>
            </a:pPr>
            <a:r>
              <a:rPr lang="en-US" sz="2200" dirty="0"/>
              <a:t>Reading level</a:t>
            </a:r>
          </a:p>
          <a:p>
            <a:pPr marL="796925" lvl="2" indent="-331788">
              <a:buSzPct val="100000"/>
              <a:buFont typeface="Wingdings" panose="05000000000000000000" pitchFamily="2" charset="2"/>
              <a:buChar char="§"/>
            </a:pPr>
            <a:r>
              <a:rPr lang="en-US" sz="2200" dirty="0"/>
              <a:t>Aim for 5</a:t>
            </a:r>
            <a:r>
              <a:rPr lang="en-US" sz="2200" baseline="30000" dirty="0"/>
              <a:t>th</a:t>
            </a:r>
            <a:r>
              <a:rPr lang="en-US" sz="2200" dirty="0"/>
              <a:t> to 6</a:t>
            </a:r>
            <a:r>
              <a:rPr lang="en-US" sz="2200" baseline="30000" dirty="0"/>
              <a:t>th</a:t>
            </a:r>
            <a:r>
              <a:rPr lang="en-US" sz="2200" dirty="0"/>
              <a:t> grade </a:t>
            </a:r>
          </a:p>
          <a:p>
            <a:pPr marL="0" lvl="1" indent="0">
              <a:buClr>
                <a:schemeClr val="accent3"/>
              </a:buClr>
              <a:buSzPct val="100000"/>
              <a:buNone/>
            </a:pPr>
            <a:r>
              <a:rPr lang="en-US" sz="2200" dirty="0"/>
              <a:t>More tips</a:t>
            </a:r>
          </a:p>
          <a:p>
            <a:pPr marL="796925" lvl="2" indent="-331788">
              <a:buSzPct val="100000"/>
              <a:buFont typeface="Wingdings" panose="05000000000000000000" pitchFamily="2" charset="2"/>
              <a:buChar char="§"/>
            </a:pPr>
            <a:r>
              <a:rPr lang="en-US" sz="2200" dirty="0"/>
              <a:t>Use short words and sentences</a:t>
            </a:r>
          </a:p>
          <a:p>
            <a:pPr marL="796925" lvl="2" indent="-331788">
              <a:buSzPct val="100000"/>
              <a:buFont typeface="Wingdings" panose="05000000000000000000" pitchFamily="2" charset="2"/>
              <a:buChar char="§"/>
            </a:pPr>
            <a:r>
              <a:rPr lang="en-US" sz="2200" dirty="0"/>
              <a:t>Avoid medical jargon and idioms</a:t>
            </a:r>
          </a:p>
          <a:p>
            <a:pPr marL="796925" lvl="2" indent="-331788">
              <a:buSzPct val="100000"/>
              <a:buFont typeface="Wingdings" panose="05000000000000000000" pitchFamily="2" charset="2"/>
              <a:buChar char="§"/>
            </a:pPr>
            <a:r>
              <a:rPr lang="en-US" sz="2200" dirty="0"/>
              <a:t>Limit fonts</a:t>
            </a:r>
          </a:p>
          <a:p>
            <a:pPr marL="796925" lvl="2" indent="-331788">
              <a:buSzPct val="100000"/>
              <a:buFont typeface="Wingdings" panose="05000000000000000000" pitchFamily="2" charset="2"/>
              <a:buChar char="§"/>
            </a:pPr>
            <a:r>
              <a:rPr lang="en-US" sz="2200" dirty="0"/>
              <a:t>Leave white space  </a:t>
            </a:r>
          </a:p>
          <a:p>
            <a:pPr marL="796925" lvl="2" indent="-331788">
              <a:buSzPct val="100000"/>
              <a:buFont typeface="Wingdings" panose="05000000000000000000" pitchFamily="2" charset="2"/>
              <a:buChar char="§"/>
            </a:pPr>
            <a:r>
              <a:rPr lang="en-US" sz="2200" dirty="0"/>
              <a:t>Careful with images and pictures</a:t>
            </a:r>
          </a:p>
          <a:p>
            <a:pPr lvl="1"/>
            <a:endParaRPr lang="en-US" dirty="0"/>
          </a:p>
        </p:txBody>
      </p:sp>
      <p:sp>
        <p:nvSpPr>
          <p:cNvPr id="3" name="Title 2"/>
          <p:cNvSpPr>
            <a:spLocks noGrp="1"/>
          </p:cNvSpPr>
          <p:nvPr>
            <p:ph type="title"/>
          </p:nvPr>
        </p:nvSpPr>
        <p:spPr>
          <a:xfrm>
            <a:off x="533400" y="152400"/>
            <a:ext cx="8153400" cy="1143000"/>
          </a:xfrm>
        </p:spPr>
        <p:txBody>
          <a:bodyPr>
            <a:noAutofit/>
          </a:bodyPr>
          <a:lstStyle/>
          <a:p>
            <a:r>
              <a:rPr lang="en-US" sz="5600" dirty="0"/>
              <a:t>3. Use clear written communication</a:t>
            </a:r>
          </a:p>
        </p:txBody>
      </p:sp>
    </p:spTree>
    <p:extLst>
      <p:ext uri="{BB962C8B-B14F-4D97-AF65-F5344CB8AC3E}">
        <p14:creationId xmlns:p14="http://schemas.microsoft.com/office/powerpoint/2010/main" val="21086894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38912" y="2743200"/>
            <a:ext cx="8247888" cy="3511296"/>
          </a:xfrm>
        </p:spPr>
        <p:txBody>
          <a:bodyPr>
            <a:normAutofit/>
          </a:bodyPr>
          <a:lstStyle/>
          <a:p>
            <a:pPr marL="0" indent="0" algn="ctr">
              <a:buNone/>
            </a:pPr>
            <a:r>
              <a:rPr lang="en-US" sz="4600" b="1" dirty="0"/>
              <a:t>Definition and </a:t>
            </a:r>
          </a:p>
          <a:p>
            <a:pPr marL="0" indent="0" algn="ctr">
              <a:buNone/>
            </a:pPr>
            <a:r>
              <a:rPr lang="en-US" sz="4600" b="1" dirty="0"/>
              <a:t>Scope of the Problem </a:t>
            </a:r>
          </a:p>
        </p:txBody>
      </p:sp>
    </p:spTree>
    <p:extLst>
      <p:ext uri="{BB962C8B-B14F-4D97-AF65-F5344CB8AC3E}">
        <p14:creationId xmlns:p14="http://schemas.microsoft.com/office/powerpoint/2010/main" val="11163344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2" name="Picture 4" descr="CMS toolkit image.pdf"/>
          <p:cNvPicPr>
            <a:picLocks noChangeAspect="1"/>
          </p:cNvPicPr>
          <p:nvPr/>
        </p:nvPicPr>
        <p:blipFill rotWithShape="1">
          <a:blip r:embed="rId3">
            <a:extLst>
              <a:ext uri="{28A0092B-C50C-407E-A947-70E740481C1C}">
                <a14:useLocalDpi xmlns:a14="http://schemas.microsoft.com/office/drawing/2010/main" val="0"/>
              </a:ext>
            </a:extLst>
          </a:blip>
          <a:srcRect l="3368" t="25156" r="30096" b="10143"/>
          <a:stretch/>
        </p:blipFill>
        <p:spPr bwMode="auto">
          <a:xfrm>
            <a:off x="240200" y="1676400"/>
            <a:ext cx="4550019" cy="461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
          <p:cNvSpPr>
            <a:spLocks noGrp="1" noChangeArrowheads="1"/>
          </p:cNvSpPr>
          <p:nvPr>
            <p:ph type="title"/>
          </p:nvPr>
        </p:nvSpPr>
        <p:spPr>
          <a:xfrm>
            <a:off x="457200" y="182880"/>
            <a:ext cx="8229600" cy="1111664"/>
          </a:xfrm>
        </p:spPr>
        <p:txBody>
          <a:bodyPr>
            <a:normAutofit/>
          </a:bodyPr>
          <a:lstStyle/>
          <a:p>
            <a:pPr eaLnBrk="1" hangingPunct="1"/>
            <a:r>
              <a:rPr lang="en-US" altLang="en-US" sz="5600" dirty="0">
                <a:solidFill>
                  <a:schemeClr val="bg1"/>
                </a:solidFill>
                <a:cs typeface="Arial" pitchFamily="34" charset="0"/>
              </a:rPr>
              <a:t>3. Use clear written communication</a:t>
            </a:r>
            <a:endParaRPr lang="en-US" altLang="en-US" sz="5600" dirty="0">
              <a:solidFill>
                <a:schemeClr val="bg1"/>
              </a:solidFill>
            </a:endParaRPr>
          </a:p>
        </p:txBody>
      </p:sp>
      <p:sp>
        <p:nvSpPr>
          <p:cNvPr id="8" name="Title 1"/>
          <p:cNvSpPr txBox="1">
            <a:spLocks/>
          </p:cNvSpPr>
          <p:nvPr/>
        </p:nvSpPr>
        <p:spPr>
          <a:xfrm>
            <a:off x="4745150" y="2171700"/>
            <a:ext cx="3962400" cy="3543300"/>
          </a:xfrm>
          <a:prstGeom prst="rect">
            <a:avLst/>
          </a:prstGeom>
        </p:spPr>
        <p:txBody>
          <a:bodyPr/>
          <a:lstStyle/>
          <a:p>
            <a:pPr>
              <a:defRPr/>
            </a:pPr>
            <a:r>
              <a:rPr lang="en-US" sz="3200" b="1" dirty="0">
                <a:solidFill>
                  <a:srgbClr val="08A1D9"/>
                </a:solidFill>
              </a:rPr>
              <a:t>TOOLKIT for Making Written Material Clear and Effective</a:t>
            </a:r>
          </a:p>
          <a:p>
            <a:pPr>
              <a:defRPr/>
            </a:pPr>
            <a:endParaRPr lang="en-US" sz="3200" b="1" dirty="0">
              <a:solidFill>
                <a:srgbClr val="08A1D9"/>
              </a:solidFill>
            </a:endParaRPr>
          </a:p>
          <a:p>
            <a:pPr>
              <a:defRPr/>
            </a:pPr>
            <a:endParaRPr lang="en-US" sz="3200" b="1" dirty="0">
              <a:solidFill>
                <a:srgbClr val="08A1D9"/>
              </a:solidFill>
            </a:endParaRPr>
          </a:p>
          <a:p>
            <a:pPr>
              <a:defRPr/>
            </a:pPr>
            <a:r>
              <a:rPr lang="en-US" altLang="en-US" sz="2400" dirty="0">
                <a:solidFill>
                  <a:schemeClr val="tx2"/>
                </a:solidFill>
                <a:latin typeface="Arial" pitchFamily="34" charset="0"/>
              </a:rPr>
              <a:t>Centers for Medicare and Medicaid Services</a:t>
            </a:r>
          </a:p>
          <a:p>
            <a:pPr>
              <a:defRPr/>
            </a:pPr>
            <a:endParaRPr lang="en-US" sz="3200" b="1" dirty="0">
              <a:solidFill>
                <a:srgbClr val="08A1D9"/>
              </a:solidFill>
            </a:endParaRPr>
          </a:p>
        </p:txBody>
      </p:sp>
    </p:spTree>
    <p:extLst>
      <p:ext uri="{BB962C8B-B14F-4D97-AF65-F5344CB8AC3E}">
        <p14:creationId xmlns:p14="http://schemas.microsoft.com/office/powerpoint/2010/main" val="2510029666"/>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457200" y="182880"/>
            <a:ext cx="8229600" cy="1111664"/>
          </a:xfrm>
        </p:spPr>
        <p:txBody>
          <a:bodyPr>
            <a:normAutofit/>
          </a:bodyPr>
          <a:lstStyle/>
          <a:p>
            <a:pPr eaLnBrk="1" hangingPunct="1"/>
            <a:r>
              <a:rPr lang="en-US" altLang="en-US" sz="5600" dirty="0">
                <a:solidFill>
                  <a:schemeClr val="bg1"/>
                </a:solidFill>
                <a:cs typeface="Arial" pitchFamily="34" charset="0"/>
              </a:rPr>
              <a:t>3. Use clear written communication</a:t>
            </a:r>
            <a:endParaRPr lang="en-US" altLang="en-US" sz="5600" dirty="0">
              <a:solidFill>
                <a:schemeClr val="bg1"/>
              </a:solidFill>
            </a:endParaRPr>
          </a:p>
        </p:txBody>
      </p:sp>
      <p:sp>
        <p:nvSpPr>
          <p:cNvPr id="2" name="Rectangle 1"/>
          <p:cNvSpPr/>
          <p:nvPr/>
        </p:nvSpPr>
        <p:spPr>
          <a:xfrm>
            <a:off x="173150" y="2246299"/>
            <a:ext cx="4572000" cy="2462213"/>
          </a:xfrm>
          <a:prstGeom prst="rect">
            <a:avLst/>
          </a:prstGeom>
        </p:spPr>
        <p:txBody>
          <a:bodyPr>
            <a:spAutoFit/>
          </a:bodyPr>
          <a:lstStyle/>
          <a:p>
            <a:pPr>
              <a:spcAft>
                <a:spcPts val="300"/>
              </a:spcAft>
              <a:defRPr/>
            </a:pPr>
            <a:r>
              <a:rPr lang="en-US" sz="3200" b="1" dirty="0">
                <a:solidFill>
                  <a:srgbClr val="00B0F0"/>
                </a:solidFill>
              </a:rPr>
              <a:t>In Plain Words: Creating Easy to Read Handouts</a:t>
            </a:r>
          </a:p>
          <a:p>
            <a:pPr>
              <a:spcAft>
                <a:spcPts val="300"/>
              </a:spcAft>
              <a:defRPr/>
            </a:pPr>
            <a:endParaRPr lang="en-US" b="1" dirty="0">
              <a:solidFill>
                <a:srgbClr val="000000"/>
              </a:solidFill>
            </a:endParaRPr>
          </a:p>
          <a:p>
            <a:pPr>
              <a:spcAft>
                <a:spcPts val="300"/>
              </a:spcAft>
              <a:defRPr/>
            </a:pPr>
            <a:endParaRPr lang="en-US" b="1" dirty="0">
              <a:solidFill>
                <a:srgbClr val="000000"/>
              </a:solidFill>
            </a:endParaRPr>
          </a:p>
          <a:p>
            <a:pPr>
              <a:spcAft>
                <a:spcPts val="300"/>
              </a:spcAft>
              <a:defRPr/>
            </a:pPr>
            <a:endParaRPr lang="en-US" b="1" dirty="0">
              <a:solidFill>
                <a:srgbClr val="000000"/>
              </a:solidFill>
            </a:endParaRPr>
          </a:p>
          <a:p>
            <a:pPr>
              <a:spcAft>
                <a:spcPts val="300"/>
              </a:spcAft>
              <a:defRPr/>
            </a:pPr>
            <a:r>
              <a:rPr lang="en-US" sz="2400" dirty="0">
                <a:solidFill>
                  <a:srgbClr val="434342"/>
                </a:solidFill>
                <a:latin typeface="Arial" panose="020B0604020202020204" pitchFamily="34" charset="0"/>
                <a:cs typeface="Arial" panose="020B0604020202020204" pitchFamily="34" charset="0"/>
              </a:rPr>
              <a:t>Ohio State University</a:t>
            </a:r>
          </a:p>
        </p:txBody>
      </p:sp>
      <p:pic>
        <p:nvPicPr>
          <p:cNvPr id="409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8232" t="5827" r="29051" b="4918"/>
          <a:stretch/>
        </p:blipFill>
        <p:spPr bwMode="auto">
          <a:xfrm>
            <a:off x="4895143" y="1565170"/>
            <a:ext cx="3896397" cy="50883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193137" y="5730228"/>
            <a:ext cx="4302663" cy="923330"/>
          </a:xfrm>
          <a:prstGeom prst="rect">
            <a:avLst/>
          </a:prstGeom>
          <a:noFill/>
        </p:spPr>
        <p:txBody>
          <a:bodyPr wrap="square" rtlCol="0">
            <a:spAutoFit/>
          </a:bodyPr>
          <a:lstStyle/>
          <a:p>
            <a:r>
              <a:rPr lang="en-US" dirty="0">
                <a:solidFill>
                  <a:srgbClr val="434342"/>
                </a:solidFill>
              </a:rPr>
              <a:t>http://medicine.osu.edu/orgs/ahec/Documents/Toolkit%20edit.pdf</a:t>
            </a:r>
          </a:p>
          <a:p>
            <a:endParaRPr lang="en-US" dirty="0">
              <a:solidFill>
                <a:srgbClr val="000000"/>
              </a:solidFill>
            </a:endParaRPr>
          </a:p>
        </p:txBody>
      </p:sp>
    </p:spTree>
    <p:extLst>
      <p:ext uri="{BB962C8B-B14F-4D97-AF65-F5344CB8AC3E}">
        <p14:creationId xmlns:p14="http://schemas.microsoft.com/office/powerpoint/2010/main" val="563167513"/>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828800"/>
            <a:ext cx="8229600" cy="4495800"/>
          </a:xfrm>
        </p:spPr>
        <p:txBody>
          <a:bodyPr>
            <a:noAutofit/>
          </a:bodyPr>
          <a:lstStyle/>
          <a:p>
            <a:pPr marL="0" lvl="1" indent="0" algn="ctr">
              <a:buNone/>
            </a:pPr>
            <a:r>
              <a:rPr lang="en-US" sz="2400" b="1" dirty="0"/>
              <a:t>Test written materials with your patients!</a:t>
            </a:r>
          </a:p>
          <a:p>
            <a:pPr marL="225425" lvl="1" indent="0" algn="ctr">
              <a:buNone/>
            </a:pPr>
            <a:endParaRPr lang="en-US" sz="1200" dirty="0"/>
          </a:p>
          <a:p>
            <a:pPr marL="66675" lvl="1" indent="0" algn="ctr">
              <a:buClr>
                <a:srgbClr val="00B0F0"/>
              </a:buClr>
              <a:buSzPct val="100000"/>
              <a:buNone/>
            </a:pPr>
            <a:r>
              <a:rPr lang="en-US" sz="2200" dirty="0"/>
              <a:t>Family Health Centers Patient Feedback Group</a:t>
            </a:r>
          </a:p>
          <a:p>
            <a:pPr marL="66675" lvl="1" indent="0" algn="ctr">
              <a:buClr>
                <a:srgbClr val="00B0F0"/>
              </a:buClr>
              <a:buSzPct val="100000"/>
              <a:buNone/>
            </a:pPr>
            <a:r>
              <a:rPr lang="en-US" dirty="0"/>
              <a:t>Established in 2009; meets 4-6 times a year</a:t>
            </a:r>
          </a:p>
        </p:txBody>
      </p:sp>
      <p:sp>
        <p:nvSpPr>
          <p:cNvPr id="3" name="Title 2"/>
          <p:cNvSpPr>
            <a:spLocks noGrp="1"/>
          </p:cNvSpPr>
          <p:nvPr>
            <p:ph type="title"/>
          </p:nvPr>
        </p:nvSpPr>
        <p:spPr>
          <a:xfrm>
            <a:off x="533400" y="152400"/>
            <a:ext cx="8153400" cy="1143000"/>
          </a:xfrm>
        </p:spPr>
        <p:txBody>
          <a:bodyPr>
            <a:noAutofit/>
          </a:bodyPr>
          <a:lstStyle/>
          <a:p>
            <a:r>
              <a:rPr lang="en-US" sz="5600" dirty="0"/>
              <a:t>3. Use clear written communication</a:t>
            </a:r>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4550" y="3249967"/>
            <a:ext cx="3962400" cy="21264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33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50430" y="5527594"/>
            <a:ext cx="2857500" cy="895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891178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QATA_phone30sec.wm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1554163" y="1600200"/>
            <a:ext cx="6034087" cy="4525963"/>
          </a:xfrm>
        </p:spPr>
      </p:pic>
      <p:sp>
        <p:nvSpPr>
          <p:cNvPr id="5" name="Title 1"/>
          <p:cNvSpPr>
            <a:spLocks noGrp="1"/>
          </p:cNvSpPr>
          <p:nvPr>
            <p:ph type="title"/>
          </p:nvPr>
        </p:nvSpPr>
        <p:spPr>
          <a:xfrm>
            <a:off x="457200" y="182880"/>
            <a:ext cx="8229600" cy="1111664"/>
          </a:xfrm>
        </p:spPr>
        <p:txBody>
          <a:bodyPr>
            <a:normAutofit/>
          </a:bodyPr>
          <a:lstStyle/>
          <a:p>
            <a:r>
              <a:rPr lang="en-US" sz="5600" dirty="0"/>
              <a:t>4. Encourage questions</a:t>
            </a:r>
          </a:p>
        </p:txBody>
      </p:sp>
    </p:spTree>
    <p:extLst>
      <p:ext uri="{BB962C8B-B14F-4D97-AF65-F5344CB8AC3E}">
        <p14:creationId xmlns:p14="http://schemas.microsoft.com/office/powerpoint/2010/main" val="159823558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57200" y="152400"/>
            <a:ext cx="8229600" cy="1219200"/>
          </a:xfrm>
        </p:spPr>
        <p:txBody>
          <a:bodyPr>
            <a:noAutofit/>
          </a:bodyPr>
          <a:lstStyle/>
          <a:p>
            <a:pPr eaLnBrk="1" fontAlgn="auto" hangingPunct="1">
              <a:spcAft>
                <a:spcPts val="0"/>
              </a:spcAft>
              <a:defRPr/>
            </a:pPr>
            <a:r>
              <a:rPr lang="en-US" sz="5600" dirty="0">
                <a:solidFill>
                  <a:schemeClr val="bg1"/>
                </a:solidFill>
                <a:cs typeface="Arial" pitchFamily="34" charset="0"/>
              </a:rPr>
              <a:t>4. Encourage questions</a:t>
            </a:r>
            <a:endParaRPr lang="en-US" sz="5600" dirty="0">
              <a:solidFill>
                <a:schemeClr val="bg1"/>
              </a:solidFill>
              <a:latin typeface="+mn-lt"/>
              <a:cs typeface="Arial" pitchFamily="34" charset="0"/>
            </a:endParaRPr>
          </a:p>
        </p:txBody>
      </p:sp>
      <p:sp>
        <p:nvSpPr>
          <p:cNvPr id="28675" name="Content Placeholder 2"/>
          <p:cNvSpPr>
            <a:spLocks noGrp="1"/>
          </p:cNvSpPr>
          <p:nvPr>
            <p:ph sz="quarter" idx="1"/>
          </p:nvPr>
        </p:nvSpPr>
        <p:spPr>
          <a:xfrm>
            <a:off x="304800" y="1828800"/>
            <a:ext cx="8458200" cy="4365625"/>
          </a:xfrm>
        </p:spPr>
        <p:txBody>
          <a:bodyPr>
            <a:normAutofit lnSpcReduction="10000"/>
          </a:bodyPr>
          <a:lstStyle/>
          <a:p>
            <a:pPr marL="0" indent="0" eaLnBrk="1" fontAlgn="auto" hangingPunct="1">
              <a:spcAft>
                <a:spcPts val="600"/>
              </a:spcAft>
              <a:buNone/>
              <a:defRPr/>
            </a:pPr>
            <a:r>
              <a:rPr lang="en-US" altLang="en-US" sz="2800" dirty="0"/>
              <a:t>Invite questions using body language</a:t>
            </a:r>
          </a:p>
          <a:p>
            <a:pPr marL="809625" lvl="1" indent="-342900" eaLnBrk="1" fontAlgn="auto" hangingPunct="1">
              <a:spcAft>
                <a:spcPts val="600"/>
              </a:spcAft>
              <a:buClr>
                <a:schemeClr val="accent3"/>
              </a:buClr>
              <a:buSzPct val="100000"/>
              <a:buFont typeface="Wingdings" panose="05000000000000000000" pitchFamily="2" charset="2"/>
              <a:buChar char="§"/>
              <a:defRPr/>
            </a:pPr>
            <a:r>
              <a:rPr lang="en-US" altLang="en-US" dirty="0"/>
              <a:t>Sit</a:t>
            </a:r>
          </a:p>
          <a:p>
            <a:pPr marL="809625" lvl="1" indent="-342900" eaLnBrk="1" fontAlgn="auto" hangingPunct="1">
              <a:spcAft>
                <a:spcPts val="600"/>
              </a:spcAft>
              <a:buClr>
                <a:schemeClr val="accent3"/>
              </a:buClr>
              <a:buSzPct val="100000"/>
              <a:buFont typeface="Wingdings" panose="05000000000000000000" pitchFamily="2" charset="2"/>
              <a:buChar char="§"/>
              <a:defRPr/>
            </a:pPr>
            <a:r>
              <a:rPr lang="en-US" altLang="en-US" dirty="0"/>
              <a:t>Look at your patient</a:t>
            </a:r>
          </a:p>
          <a:p>
            <a:pPr marL="809625" lvl="1" indent="-342900" eaLnBrk="1" fontAlgn="auto" hangingPunct="1">
              <a:spcAft>
                <a:spcPts val="600"/>
              </a:spcAft>
              <a:buClr>
                <a:schemeClr val="accent3"/>
              </a:buClr>
              <a:buSzPct val="100000"/>
              <a:buFont typeface="Wingdings" panose="05000000000000000000" pitchFamily="2" charset="2"/>
              <a:buChar char="§"/>
              <a:defRPr/>
            </a:pPr>
            <a:r>
              <a:rPr lang="en-US" altLang="en-US" dirty="0"/>
              <a:t>Show “I have the time” </a:t>
            </a:r>
          </a:p>
          <a:p>
            <a:pPr marL="809625" lvl="1" indent="-342900" eaLnBrk="1" fontAlgn="auto" hangingPunct="1">
              <a:spcAft>
                <a:spcPts val="600"/>
              </a:spcAft>
              <a:buClr>
                <a:schemeClr val="accent3"/>
              </a:buClr>
              <a:buSzPct val="100000"/>
              <a:buFont typeface="Wingdings" panose="05000000000000000000" pitchFamily="2" charset="2"/>
              <a:buChar char="§"/>
              <a:defRPr/>
            </a:pPr>
            <a:r>
              <a:rPr lang="en-US" altLang="en-US" dirty="0"/>
              <a:t>Try not to interrupt</a:t>
            </a:r>
          </a:p>
          <a:p>
            <a:pPr marL="274320" lvl="1" indent="0" eaLnBrk="1" fontAlgn="auto" hangingPunct="1">
              <a:spcAft>
                <a:spcPts val="0"/>
              </a:spcAft>
              <a:buSzPct val="85000"/>
              <a:buFont typeface="Wingdings"/>
              <a:buNone/>
              <a:defRPr/>
            </a:pPr>
            <a:endParaRPr lang="en-US" altLang="en-US" dirty="0">
              <a:solidFill>
                <a:schemeClr val="tx1"/>
              </a:solidFill>
            </a:endParaRPr>
          </a:p>
          <a:p>
            <a:pPr marL="0" indent="0" eaLnBrk="1" fontAlgn="auto" hangingPunct="1">
              <a:spcAft>
                <a:spcPts val="600"/>
              </a:spcAft>
              <a:buNone/>
              <a:defRPr/>
            </a:pPr>
            <a:r>
              <a:rPr lang="en-US" altLang="en-US" sz="2800" dirty="0"/>
              <a:t>Ask for questions</a:t>
            </a:r>
          </a:p>
          <a:p>
            <a:pPr marL="809625" lvl="1" indent="-342900" eaLnBrk="1" fontAlgn="auto" hangingPunct="1">
              <a:spcAft>
                <a:spcPts val="600"/>
              </a:spcAft>
              <a:buClr>
                <a:srgbClr val="00B0F0"/>
              </a:buClr>
              <a:buSzPct val="100000"/>
              <a:buFont typeface="Wingdings" panose="05000000000000000000" pitchFamily="2" charset="2"/>
              <a:buChar char="§"/>
              <a:defRPr/>
            </a:pPr>
            <a:r>
              <a:rPr lang="en-US" altLang="en-US" dirty="0"/>
              <a:t>Ask “</a:t>
            </a:r>
            <a:r>
              <a:rPr lang="en-US" altLang="en-US" u="sng" dirty="0"/>
              <a:t>What questions do you have?</a:t>
            </a:r>
            <a:r>
              <a:rPr lang="en-US" altLang="en-US" dirty="0"/>
              <a:t>"  </a:t>
            </a:r>
          </a:p>
          <a:p>
            <a:pPr marL="809625" lvl="1" indent="-342900" eaLnBrk="1" fontAlgn="auto" hangingPunct="1">
              <a:spcAft>
                <a:spcPts val="0"/>
              </a:spcAft>
              <a:buClr>
                <a:srgbClr val="00B0F0"/>
              </a:buClr>
              <a:buSzPct val="100000"/>
              <a:buFont typeface="Wingdings" panose="05000000000000000000" pitchFamily="2" charset="2"/>
              <a:buChar char="§"/>
              <a:defRPr/>
            </a:pPr>
            <a:r>
              <a:rPr lang="en-US" altLang="en-US" dirty="0"/>
              <a:t>NOT “Do you have any questions?”</a:t>
            </a:r>
          </a:p>
          <a:p>
            <a:pPr marL="1262063" lvl="2" indent="-342900" eaLnBrk="1" fontAlgn="auto" hangingPunct="1">
              <a:spcAft>
                <a:spcPts val="0"/>
              </a:spcAft>
              <a:buClr>
                <a:schemeClr val="accent2"/>
              </a:buClr>
              <a:buSzPct val="100000"/>
              <a:defRPr/>
            </a:pPr>
            <a:r>
              <a:rPr lang="en-US" altLang="en-US" dirty="0"/>
              <a:t>Patients will say “no”</a:t>
            </a:r>
          </a:p>
          <a:p>
            <a:pPr marL="274320" indent="-274320" algn="ctr" eaLnBrk="1" fontAlgn="auto" hangingPunct="1">
              <a:spcBef>
                <a:spcPct val="0"/>
              </a:spcBef>
              <a:spcAft>
                <a:spcPts val="1000"/>
              </a:spcAft>
              <a:buFont typeface="Wingdings 2" pitchFamily="18" charset="2"/>
              <a:buNone/>
              <a:defRPr/>
            </a:pPr>
            <a:endParaRPr lang="en-US" altLang="en-US" dirty="0">
              <a:cs typeface="Arial" pitchFamily="34" charset="0"/>
            </a:endParaRPr>
          </a:p>
          <a:p>
            <a:pPr marL="274320" indent="-274320" eaLnBrk="1" fontAlgn="auto" hangingPunct="1">
              <a:spcBef>
                <a:spcPct val="0"/>
              </a:spcBef>
              <a:spcAft>
                <a:spcPts val="200"/>
              </a:spcAft>
              <a:buFont typeface="Wingdings 2"/>
              <a:buChar char=""/>
              <a:defRPr/>
            </a:pPr>
            <a:endParaRPr lang="en-US" altLang="en-US" dirty="0">
              <a:cs typeface="Arial" pitchFamily="34" charset="0"/>
            </a:endParaRPr>
          </a:p>
          <a:p>
            <a:pPr marL="274320" indent="-274320" eaLnBrk="1" fontAlgn="auto" hangingPunct="1">
              <a:spcBef>
                <a:spcPct val="0"/>
              </a:spcBef>
              <a:spcAft>
                <a:spcPts val="200"/>
              </a:spcAft>
              <a:buFont typeface="Wingdings 2"/>
              <a:buChar char=""/>
              <a:defRPr/>
            </a:pPr>
            <a:endParaRPr lang="en-US" altLang="en-US" dirty="0"/>
          </a:p>
        </p:txBody>
      </p:sp>
      <p:pic>
        <p:nvPicPr>
          <p:cNvPr id="4098" name="Picture 2" descr="C:\Users\eaedghill\AppData\Local\Microsoft\Windows\Temporary Internet Files\Content.IE5\1CLMRO8X\MP900422855[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3600" y="3886200"/>
            <a:ext cx="2476500" cy="2476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98892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Title 1"/>
          <p:cNvSpPr>
            <a:spLocks noGrp="1"/>
          </p:cNvSpPr>
          <p:nvPr>
            <p:ph type="title"/>
          </p:nvPr>
        </p:nvSpPr>
        <p:spPr>
          <a:xfrm>
            <a:off x="457200" y="228600"/>
            <a:ext cx="8229600" cy="1066800"/>
          </a:xfrm>
        </p:spPr>
        <p:txBody>
          <a:bodyPr>
            <a:noAutofit/>
          </a:bodyPr>
          <a:lstStyle/>
          <a:p>
            <a:pPr eaLnBrk="1" hangingPunct="1"/>
            <a:r>
              <a:rPr lang="en-US" altLang="en-US" sz="5600" dirty="0">
                <a:solidFill>
                  <a:schemeClr val="bg1"/>
                </a:solidFill>
                <a:cs typeface="Arial" pitchFamily="34" charset="0"/>
              </a:rPr>
              <a:t>4. Encourage questions</a:t>
            </a:r>
            <a:endParaRPr lang="en-US" altLang="en-US" sz="5600" dirty="0">
              <a:solidFill>
                <a:schemeClr val="bg1"/>
              </a:solidFill>
            </a:endParaRPr>
          </a:p>
        </p:txBody>
      </p:sp>
      <p:sp>
        <p:nvSpPr>
          <p:cNvPr id="3" name="Content Placeholder 2"/>
          <p:cNvSpPr>
            <a:spLocks noGrp="1"/>
          </p:cNvSpPr>
          <p:nvPr>
            <p:ph sz="quarter" idx="1"/>
          </p:nvPr>
        </p:nvSpPr>
        <p:spPr>
          <a:xfrm>
            <a:off x="3962401" y="1828800"/>
            <a:ext cx="4843462" cy="4495800"/>
          </a:xfrm>
        </p:spPr>
        <p:txBody>
          <a:bodyPr>
            <a:normAutofit fontScale="85000" lnSpcReduction="20000"/>
          </a:bodyPr>
          <a:lstStyle/>
          <a:p>
            <a:pPr marL="0" lvl="0" indent="0">
              <a:spcAft>
                <a:spcPts val="400"/>
              </a:spcAft>
              <a:buClr>
                <a:srgbClr val="797B7E"/>
              </a:buClr>
              <a:buNone/>
            </a:pPr>
            <a:endParaRPr lang="en-US" sz="3000" dirty="0"/>
          </a:p>
          <a:p>
            <a:pPr marL="0" lvl="0" indent="0">
              <a:spcAft>
                <a:spcPts val="400"/>
              </a:spcAft>
              <a:buClr>
                <a:srgbClr val="797B7E"/>
              </a:buClr>
              <a:buNone/>
            </a:pPr>
            <a:endParaRPr lang="en-US" sz="3000" dirty="0"/>
          </a:p>
          <a:p>
            <a:pPr marL="0" lvl="0" indent="0">
              <a:spcAft>
                <a:spcPts val="400"/>
              </a:spcAft>
              <a:buClr>
                <a:srgbClr val="797B7E"/>
              </a:buClr>
              <a:buNone/>
            </a:pPr>
            <a:endParaRPr lang="en-US" sz="3000" dirty="0"/>
          </a:p>
          <a:p>
            <a:pPr marL="0" lvl="0" indent="0">
              <a:spcAft>
                <a:spcPts val="400"/>
              </a:spcAft>
              <a:buClr>
                <a:srgbClr val="797B7E"/>
              </a:buClr>
              <a:buNone/>
            </a:pPr>
            <a:endParaRPr lang="en-US" sz="3000" dirty="0"/>
          </a:p>
          <a:p>
            <a:pPr marL="0" lvl="0" indent="0">
              <a:spcAft>
                <a:spcPts val="400"/>
              </a:spcAft>
              <a:buClr>
                <a:srgbClr val="797B7E"/>
              </a:buClr>
              <a:buNone/>
            </a:pPr>
            <a:endParaRPr lang="en-US" sz="3000" dirty="0"/>
          </a:p>
          <a:p>
            <a:pPr marL="788988" lvl="1" indent="-323850" eaLnBrk="1" fontAlgn="auto" hangingPunct="1">
              <a:spcBef>
                <a:spcPts val="1200"/>
              </a:spcBef>
              <a:spcAft>
                <a:spcPts val="1200"/>
              </a:spcAft>
              <a:buClr>
                <a:srgbClr val="00B0F0"/>
              </a:buClr>
              <a:buSzPct val="100000"/>
              <a:buFont typeface="Wingdings" panose="05000000000000000000" pitchFamily="2" charset="2"/>
              <a:buChar char="§"/>
              <a:defRPr/>
            </a:pPr>
            <a:r>
              <a:rPr lang="en-US" sz="3000" dirty="0"/>
              <a:t> What is my main problem?</a:t>
            </a:r>
          </a:p>
          <a:p>
            <a:pPr marL="788988" lvl="1" indent="-323850" eaLnBrk="1" fontAlgn="auto" hangingPunct="1">
              <a:spcBef>
                <a:spcPts val="1200"/>
              </a:spcBef>
              <a:spcAft>
                <a:spcPts val="1200"/>
              </a:spcAft>
              <a:buClr>
                <a:srgbClr val="00B0F0"/>
              </a:buClr>
              <a:buSzPct val="100000"/>
              <a:buFont typeface="Wingdings" panose="05000000000000000000" pitchFamily="2" charset="2"/>
              <a:buChar char="§"/>
              <a:defRPr/>
            </a:pPr>
            <a:r>
              <a:rPr lang="en-US" sz="3000" dirty="0"/>
              <a:t>What do I need to do about it?</a:t>
            </a:r>
          </a:p>
          <a:p>
            <a:pPr marL="788988" lvl="1" indent="-323850" eaLnBrk="1" fontAlgn="auto" hangingPunct="1">
              <a:spcBef>
                <a:spcPts val="1200"/>
              </a:spcBef>
              <a:spcAft>
                <a:spcPts val="1200"/>
              </a:spcAft>
              <a:buClr>
                <a:srgbClr val="00B0F0"/>
              </a:buClr>
              <a:buSzPct val="100000"/>
              <a:buFont typeface="Wingdings" panose="05000000000000000000" pitchFamily="2" charset="2"/>
              <a:buChar char="§"/>
              <a:defRPr/>
            </a:pPr>
            <a:r>
              <a:rPr lang="en-US" sz="3000" dirty="0"/>
              <a:t> Why is it important?</a:t>
            </a:r>
            <a:endParaRPr lang="en-US" sz="3000" b="1" dirty="0"/>
          </a:p>
          <a:p>
            <a:pPr marL="0" indent="0" eaLnBrk="1" fontAlgn="auto" hangingPunct="1">
              <a:spcBef>
                <a:spcPts val="1200"/>
              </a:spcBef>
              <a:spcAft>
                <a:spcPts val="1200"/>
              </a:spcAft>
              <a:buFont typeface="Wingdings 2"/>
              <a:buNone/>
              <a:defRPr/>
            </a:pPr>
            <a:endParaRPr lang="en-US" sz="2800" dirty="0">
              <a:solidFill>
                <a:schemeClr val="tx2"/>
              </a:solidFill>
              <a:latin typeface="Constantia" pitchFamily="18" charset="0"/>
            </a:endParaRPr>
          </a:p>
          <a:p>
            <a:pPr marL="274320" indent="-274320" eaLnBrk="1" fontAlgn="auto" hangingPunct="1">
              <a:spcBef>
                <a:spcPts val="1200"/>
              </a:spcBef>
              <a:spcAft>
                <a:spcPts val="1200"/>
              </a:spcAft>
              <a:buFont typeface="Wingdings 2"/>
              <a:buChar char=""/>
              <a:defRPr/>
            </a:pPr>
            <a:endParaRPr lang="en-US" altLang="ja-JP" sz="2800" dirty="0">
              <a:solidFill>
                <a:schemeClr val="tx2"/>
              </a:solidFill>
            </a:endParaRPr>
          </a:p>
          <a:p>
            <a:pPr marL="274320" indent="-274320" eaLnBrk="1" fontAlgn="auto" hangingPunct="1">
              <a:spcAft>
                <a:spcPts val="0"/>
              </a:spcAft>
              <a:buFont typeface="Wingdings 2"/>
              <a:buChar char=""/>
              <a:defRPr/>
            </a:pPr>
            <a:endParaRPr lang="en-US" altLang="ja-JP" sz="2400" dirty="0">
              <a:solidFill>
                <a:schemeClr val="tx2"/>
              </a:solidFill>
            </a:endParaRPr>
          </a:p>
          <a:p>
            <a:pPr marL="274320" indent="-274320" eaLnBrk="1" fontAlgn="auto" hangingPunct="1">
              <a:spcAft>
                <a:spcPts val="0"/>
              </a:spcAft>
              <a:buFont typeface="Wingdings 2"/>
              <a:buChar char=""/>
              <a:defRPr/>
            </a:pPr>
            <a:endParaRPr lang="en-US" sz="2400" dirty="0">
              <a:solidFill>
                <a:schemeClr val="tx2"/>
              </a:solidFill>
            </a:endParaRPr>
          </a:p>
          <a:p>
            <a:pPr marL="274320" indent="-274320" eaLnBrk="1" fontAlgn="auto" hangingPunct="1">
              <a:spcAft>
                <a:spcPts val="0"/>
              </a:spcAft>
              <a:buFont typeface="Wingdings 2"/>
              <a:buChar char=""/>
              <a:defRPr/>
            </a:pPr>
            <a:endParaRPr lang="en-US" dirty="0"/>
          </a:p>
        </p:txBody>
      </p:sp>
      <p:pic>
        <p:nvPicPr>
          <p:cNvPr id="122884" name="Picture 6" descr="http://www.npsf.org/wp-content/uploads/2013/03/AskMe3_logo.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1711" y="1600200"/>
            <a:ext cx="28575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381000" y="5867400"/>
            <a:ext cx="3136628" cy="369332"/>
          </a:xfrm>
          <a:prstGeom prst="rect">
            <a:avLst/>
          </a:prstGeom>
        </p:spPr>
        <p:txBody>
          <a:bodyPr wrap="none">
            <a:spAutoFit/>
          </a:bodyPr>
          <a:lstStyle/>
          <a:p>
            <a:pPr marL="0" lvl="1" indent="0">
              <a:spcBef>
                <a:spcPts val="1200"/>
              </a:spcBef>
              <a:spcAft>
                <a:spcPts val="1200"/>
              </a:spcAft>
              <a:buClr>
                <a:schemeClr val="accent1"/>
              </a:buClr>
              <a:buSzPct val="75000"/>
              <a:buNone/>
              <a:defRPr/>
            </a:pPr>
            <a:r>
              <a:rPr lang="en-US" dirty="0">
                <a:cs typeface="Arial" pitchFamily="34" charset="0"/>
              </a:rPr>
              <a:t>http://www.npsf.org/askme3/</a:t>
            </a:r>
          </a:p>
        </p:txBody>
      </p:sp>
      <p:sp>
        <p:nvSpPr>
          <p:cNvPr id="4" name="Rectangle 3"/>
          <p:cNvSpPr/>
          <p:nvPr/>
        </p:nvSpPr>
        <p:spPr>
          <a:xfrm>
            <a:off x="381000" y="2149415"/>
            <a:ext cx="3505200" cy="3005951"/>
          </a:xfrm>
          <a:prstGeom prst="rect">
            <a:avLst/>
          </a:prstGeom>
        </p:spPr>
        <p:txBody>
          <a:bodyPr wrap="square">
            <a:spAutoFit/>
          </a:bodyPr>
          <a:lstStyle/>
          <a:p>
            <a:pPr lvl="0">
              <a:spcAft>
                <a:spcPts val="400"/>
              </a:spcAft>
              <a:buClr>
                <a:srgbClr val="797B7E"/>
              </a:buClr>
            </a:pPr>
            <a:endParaRPr lang="en-US" sz="3200" b="1" dirty="0">
              <a:solidFill>
                <a:srgbClr val="00B0F0"/>
              </a:solidFill>
            </a:endParaRPr>
          </a:p>
          <a:p>
            <a:pPr lvl="0">
              <a:spcAft>
                <a:spcPts val="400"/>
              </a:spcAft>
              <a:buClr>
                <a:srgbClr val="797B7E"/>
              </a:buClr>
            </a:pPr>
            <a:r>
              <a:rPr lang="en-US" sz="3200" b="1" dirty="0">
                <a:solidFill>
                  <a:srgbClr val="00B0F0"/>
                </a:solidFill>
              </a:rPr>
              <a:t>Ask Me 3</a:t>
            </a:r>
          </a:p>
          <a:p>
            <a:pPr lvl="0">
              <a:spcAft>
                <a:spcPts val="400"/>
              </a:spcAft>
              <a:buClr>
                <a:srgbClr val="797B7E"/>
              </a:buClr>
            </a:pPr>
            <a:endParaRPr lang="en-US" sz="3200" b="1" dirty="0">
              <a:solidFill>
                <a:srgbClr val="00B0F0"/>
              </a:solidFill>
            </a:endParaRPr>
          </a:p>
          <a:p>
            <a:pPr lvl="0">
              <a:spcAft>
                <a:spcPts val="400"/>
              </a:spcAft>
              <a:buClr>
                <a:srgbClr val="797B7E"/>
              </a:buClr>
            </a:pPr>
            <a:endParaRPr lang="en-US" sz="3200" b="1" dirty="0">
              <a:solidFill>
                <a:srgbClr val="00B0F0"/>
              </a:solidFill>
            </a:endParaRPr>
          </a:p>
          <a:p>
            <a:pPr lvl="0">
              <a:spcAft>
                <a:spcPts val="400"/>
              </a:spcAft>
              <a:buClr>
                <a:srgbClr val="797B7E"/>
              </a:buClr>
            </a:pPr>
            <a:r>
              <a:rPr lang="en-US" sz="2400" dirty="0">
                <a:solidFill>
                  <a:schemeClr val="tx2"/>
                </a:solidFill>
                <a:latin typeface="Arial" panose="020B0604020202020204" pitchFamily="34" charset="0"/>
                <a:cs typeface="Arial" panose="020B0604020202020204" pitchFamily="34" charset="0"/>
              </a:rPr>
              <a:t>National Patient Safety Foundation</a:t>
            </a:r>
          </a:p>
        </p:txBody>
      </p:sp>
    </p:spTree>
    <p:extLst>
      <p:ext uri="{BB962C8B-B14F-4D97-AF65-F5344CB8AC3E}">
        <p14:creationId xmlns:p14="http://schemas.microsoft.com/office/powerpoint/2010/main" val="415552083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Title 1"/>
          <p:cNvSpPr>
            <a:spLocks noGrp="1"/>
          </p:cNvSpPr>
          <p:nvPr>
            <p:ph type="title"/>
          </p:nvPr>
        </p:nvSpPr>
        <p:spPr>
          <a:xfrm>
            <a:off x="457200" y="228600"/>
            <a:ext cx="8229600" cy="1066800"/>
          </a:xfrm>
        </p:spPr>
        <p:txBody>
          <a:bodyPr>
            <a:noAutofit/>
          </a:bodyPr>
          <a:lstStyle/>
          <a:p>
            <a:pPr eaLnBrk="1" hangingPunct="1"/>
            <a:r>
              <a:rPr lang="en-US" altLang="en-US" sz="5600" dirty="0">
                <a:solidFill>
                  <a:schemeClr val="bg1"/>
                </a:solidFill>
                <a:cs typeface="Arial" pitchFamily="34" charset="0"/>
              </a:rPr>
              <a:t>4. Encourage questions</a:t>
            </a:r>
            <a:endParaRPr lang="en-US" altLang="en-US" sz="5600" dirty="0">
              <a:solidFill>
                <a:schemeClr val="bg1"/>
              </a:solidFill>
            </a:endParaRPr>
          </a:p>
        </p:txBody>
      </p:sp>
      <p:sp>
        <p:nvSpPr>
          <p:cNvPr id="3" name="Content Placeholder 2"/>
          <p:cNvSpPr>
            <a:spLocks noGrp="1"/>
          </p:cNvSpPr>
          <p:nvPr>
            <p:ph sz="quarter" idx="1"/>
          </p:nvPr>
        </p:nvSpPr>
        <p:spPr>
          <a:xfrm>
            <a:off x="301625" y="1828800"/>
            <a:ext cx="8504238" cy="4270375"/>
          </a:xfrm>
        </p:spPr>
        <p:txBody>
          <a:bodyPr>
            <a:normAutofit lnSpcReduction="10000"/>
          </a:bodyPr>
          <a:lstStyle/>
          <a:p>
            <a:pPr marL="274320" indent="-274320" eaLnBrk="1" fontAlgn="auto" hangingPunct="1">
              <a:spcBef>
                <a:spcPts val="1200"/>
              </a:spcBef>
              <a:spcAft>
                <a:spcPts val="1200"/>
              </a:spcAft>
              <a:buFont typeface="Arial" panose="020B0604020202020204" pitchFamily="34" charset="0"/>
              <a:buChar char="•"/>
              <a:defRPr/>
            </a:pPr>
            <a:endParaRPr lang="en-US" sz="3400" b="1" dirty="0">
              <a:latin typeface="Constantia" pitchFamily="18" charset="0"/>
            </a:endParaRPr>
          </a:p>
          <a:p>
            <a:pPr marL="0" indent="0" eaLnBrk="1" fontAlgn="auto" hangingPunct="1">
              <a:spcBef>
                <a:spcPts val="1200"/>
              </a:spcBef>
              <a:spcAft>
                <a:spcPts val="1200"/>
              </a:spcAft>
              <a:buNone/>
              <a:defRPr/>
            </a:pPr>
            <a:r>
              <a:rPr lang="en-US" sz="3400" b="1" dirty="0">
                <a:solidFill>
                  <a:srgbClr val="00B0F0"/>
                </a:solidFill>
              </a:rPr>
              <a:t>Question Builder</a:t>
            </a:r>
          </a:p>
          <a:p>
            <a:pPr marL="0" indent="0" eaLnBrk="1" fontAlgn="auto" hangingPunct="1">
              <a:spcBef>
                <a:spcPts val="1200"/>
              </a:spcBef>
              <a:spcAft>
                <a:spcPts val="1200"/>
              </a:spcAft>
              <a:buNone/>
              <a:defRPr/>
            </a:pPr>
            <a:endParaRPr lang="en-US" sz="3400" b="1" dirty="0"/>
          </a:p>
          <a:p>
            <a:pPr marL="1588" lvl="1" indent="0" eaLnBrk="1" fontAlgn="auto" hangingPunct="1">
              <a:spcBef>
                <a:spcPts val="0"/>
              </a:spcBef>
              <a:buClr>
                <a:srgbClr val="FF0000"/>
              </a:buClr>
              <a:buNone/>
              <a:defRPr/>
            </a:pPr>
            <a:r>
              <a:rPr lang="en-US" sz="2600" dirty="0">
                <a:solidFill>
                  <a:schemeClr val="tx2"/>
                </a:solidFill>
                <a:latin typeface="Arial" panose="020B0604020202020204" pitchFamily="34" charset="0"/>
                <a:cs typeface="Arial" panose="020B0604020202020204" pitchFamily="34" charset="0"/>
              </a:rPr>
              <a:t>Agency for Healthcare </a:t>
            </a:r>
          </a:p>
          <a:p>
            <a:pPr marL="1588" lvl="1" indent="0" eaLnBrk="1" fontAlgn="auto" hangingPunct="1">
              <a:spcBef>
                <a:spcPts val="1200"/>
              </a:spcBef>
              <a:buClr>
                <a:srgbClr val="FF0000"/>
              </a:buClr>
              <a:buNone/>
              <a:defRPr/>
            </a:pPr>
            <a:r>
              <a:rPr lang="en-US" sz="2600" dirty="0">
                <a:solidFill>
                  <a:schemeClr val="tx2"/>
                </a:solidFill>
                <a:latin typeface="Arial" panose="020B0604020202020204" pitchFamily="34" charset="0"/>
                <a:cs typeface="Arial" panose="020B0604020202020204" pitchFamily="34" charset="0"/>
              </a:rPr>
              <a:t>Research and Quality</a:t>
            </a:r>
          </a:p>
          <a:p>
            <a:pPr marL="0" indent="0" eaLnBrk="1" fontAlgn="auto" hangingPunct="1">
              <a:spcAft>
                <a:spcPts val="0"/>
              </a:spcAft>
              <a:buNone/>
              <a:defRPr/>
            </a:pPr>
            <a:endParaRPr lang="en-US" sz="2400" dirty="0">
              <a:solidFill>
                <a:schemeClr val="tx2"/>
              </a:solidFill>
            </a:endParaRPr>
          </a:p>
          <a:p>
            <a:pPr marL="0" indent="0" eaLnBrk="1" fontAlgn="auto" hangingPunct="1">
              <a:spcAft>
                <a:spcPts val="0"/>
              </a:spcAft>
              <a:buNone/>
              <a:defRPr/>
            </a:pPr>
            <a:endParaRPr lang="en-US" sz="2400" dirty="0">
              <a:solidFill>
                <a:schemeClr val="tx2"/>
              </a:solidFill>
            </a:endParaRPr>
          </a:p>
          <a:p>
            <a:pPr marL="0" indent="0">
              <a:buNone/>
              <a:defRPr/>
            </a:pPr>
            <a:r>
              <a:rPr lang="en-US" sz="1800" dirty="0"/>
              <a:t>http://www.ahrq.gov/legacy/questions/qb/</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2343" y="1599887"/>
            <a:ext cx="2409720" cy="4919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7031066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752600"/>
            <a:ext cx="8458200" cy="4191000"/>
          </a:xfrm>
        </p:spPr>
        <p:txBody>
          <a:bodyPr>
            <a:normAutofit/>
          </a:bodyPr>
          <a:lstStyle/>
          <a:p>
            <a:pPr marL="0" indent="0">
              <a:buNone/>
            </a:pPr>
            <a:r>
              <a:rPr lang="en-US" b="1" dirty="0"/>
              <a:t>People are using a lot of prescriptions!</a:t>
            </a:r>
          </a:p>
          <a:p>
            <a:pPr marL="787400" lvl="1" indent="-322263">
              <a:buClr>
                <a:srgbClr val="00B0F0"/>
              </a:buClr>
              <a:buSzPct val="100000"/>
              <a:buFont typeface="Wingdings" panose="05000000000000000000" pitchFamily="2" charset="2"/>
              <a:buChar char="§"/>
            </a:pPr>
            <a:r>
              <a:rPr lang="en-US" dirty="0"/>
              <a:t>4 billion prescriptions filled at retail pharmacies in 2014</a:t>
            </a:r>
          </a:p>
          <a:p>
            <a:pPr marL="787400" lvl="1" indent="-322263">
              <a:buClr>
                <a:srgbClr val="00B0F0"/>
              </a:buClr>
              <a:buSzPct val="100000"/>
              <a:buFont typeface="Wingdings" panose="05000000000000000000" pitchFamily="2" charset="2"/>
              <a:buChar char="§"/>
            </a:pPr>
            <a:r>
              <a:rPr lang="en-US" dirty="0"/>
              <a:t>Age 45–64 uses average of 4.7 unique prescriptions a year</a:t>
            </a:r>
          </a:p>
          <a:p>
            <a:pPr marL="787400" lvl="1" indent="-322263">
              <a:buClr>
                <a:srgbClr val="00B0F0"/>
              </a:buClr>
              <a:buSzPct val="100000"/>
              <a:buFont typeface="Wingdings" panose="05000000000000000000" pitchFamily="2" charset="2"/>
              <a:buChar char="§"/>
            </a:pPr>
            <a:r>
              <a:rPr lang="en-US" dirty="0"/>
              <a:t>Age 65–74 uses average of 6.3 unique prescriptions a year</a:t>
            </a:r>
          </a:p>
          <a:p>
            <a:pPr marL="787400" lvl="1" indent="-322263">
              <a:buClr>
                <a:srgbClr val="00B0F0"/>
              </a:buClr>
              <a:buSzPct val="100000"/>
              <a:buFont typeface="Wingdings" panose="05000000000000000000" pitchFamily="2" charset="2"/>
              <a:buChar char="§"/>
            </a:pPr>
            <a:r>
              <a:rPr lang="en-US" dirty="0"/>
              <a:t>Patients with chronic conditions often use 10 or more</a:t>
            </a:r>
            <a:endParaRPr lang="en-US" sz="1100" dirty="0"/>
          </a:p>
          <a:p>
            <a:pPr marL="787400" lvl="1" indent="-322263">
              <a:buClr>
                <a:srgbClr val="00B0F0"/>
              </a:buClr>
              <a:buSzPct val="100000"/>
              <a:buFont typeface="Wingdings" panose="05000000000000000000" pitchFamily="2" charset="2"/>
              <a:buChar char="§"/>
            </a:pPr>
            <a:endParaRPr lang="en-US" sz="1100" dirty="0"/>
          </a:p>
          <a:p>
            <a:pPr marL="787400" lvl="1" indent="-322263">
              <a:buClr>
                <a:srgbClr val="00B0F0"/>
              </a:buClr>
              <a:buSzPct val="100000"/>
              <a:buFont typeface="Wingdings" panose="05000000000000000000" pitchFamily="2" charset="2"/>
              <a:buChar char="§"/>
            </a:pPr>
            <a:endParaRPr lang="en-US" dirty="0"/>
          </a:p>
        </p:txBody>
      </p:sp>
      <p:sp>
        <p:nvSpPr>
          <p:cNvPr id="3" name="Title 2"/>
          <p:cNvSpPr>
            <a:spLocks noGrp="1"/>
          </p:cNvSpPr>
          <p:nvPr>
            <p:ph type="title"/>
          </p:nvPr>
        </p:nvSpPr>
        <p:spPr>
          <a:xfrm>
            <a:off x="457200" y="152400"/>
            <a:ext cx="8264280" cy="1143000"/>
          </a:xfrm>
        </p:spPr>
        <p:txBody>
          <a:bodyPr>
            <a:normAutofit/>
          </a:bodyPr>
          <a:lstStyle/>
          <a:p>
            <a:r>
              <a:rPr lang="en-US" sz="5600" dirty="0"/>
              <a:t>5. Discuss medications clearly</a:t>
            </a:r>
          </a:p>
        </p:txBody>
      </p:sp>
      <p:sp>
        <p:nvSpPr>
          <p:cNvPr id="14" name="TextBox 13"/>
          <p:cNvSpPr txBox="1"/>
          <p:nvPr/>
        </p:nvSpPr>
        <p:spPr>
          <a:xfrm>
            <a:off x="3733800" y="6506289"/>
            <a:ext cx="4953000" cy="246221"/>
          </a:xfrm>
          <a:prstGeom prst="rect">
            <a:avLst/>
          </a:prstGeom>
          <a:noFill/>
        </p:spPr>
        <p:txBody>
          <a:bodyPr wrap="square" rtlCol="0">
            <a:spAutoFit/>
          </a:bodyPr>
          <a:lstStyle/>
          <a:p>
            <a:r>
              <a:rPr lang="en-US" sz="1000" dirty="0">
                <a:solidFill>
                  <a:schemeClr val="tx2"/>
                </a:solidFill>
              </a:rPr>
              <a:t>SOURCE: Medical Expenditure Panel Survey,  2009; Kaiser Family Foundation; FDA</a:t>
            </a:r>
          </a:p>
        </p:txBody>
      </p:sp>
      <p:pic>
        <p:nvPicPr>
          <p:cNvPr id="1024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3923" y="3733800"/>
            <a:ext cx="3886200" cy="2590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8492360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524000"/>
            <a:ext cx="8458200" cy="4953000"/>
          </a:xfrm>
        </p:spPr>
        <p:txBody>
          <a:bodyPr>
            <a:normAutofit/>
          </a:bodyPr>
          <a:lstStyle/>
          <a:p>
            <a:pPr marL="0" indent="0">
              <a:buNone/>
            </a:pPr>
            <a:r>
              <a:rPr lang="en-US" b="1" dirty="0"/>
              <a:t>People are using a lot of OTCs!</a:t>
            </a:r>
          </a:p>
          <a:p>
            <a:pPr marL="787400" lvl="1" indent="-322263">
              <a:buClr>
                <a:srgbClr val="00B0F0"/>
              </a:buClr>
              <a:buSzPct val="100000"/>
              <a:buFont typeface="Wingdings" panose="05000000000000000000" pitchFamily="2" charset="2"/>
              <a:buChar char="§"/>
            </a:pPr>
            <a:r>
              <a:rPr lang="en-US" altLang="en-US" dirty="0">
                <a:ea typeface="Calibri" panose="020F0502020204030204" pitchFamily="34" charset="0"/>
                <a:cs typeface="Calibri" panose="020F0502020204030204" pitchFamily="34" charset="0"/>
              </a:rPr>
              <a:t>&gt;300,000 OTC medicines available </a:t>
            </a:r>
          </a:p>
          <a:p>
            <a:pPr marL="787400" lvl="1" indent="-322263">
              <a:buClr>
                <a:srgbClr val="00B0F0"/>
              </a:buClr>
              <a:buSzPct val="100000"/>
              <a:buFont typeface="Wingdings" panose="05000000000000000000" pitchFamily="2" charset="2"/>
              <a:buChar char="§"/>
            </a:pPr>
            <a:r>
              <a:rPr lang="en-US" dirty="0">
                <a:cs typeface="Calibri" charset="0"/>
              </a:rPr>
              <a:t>Most users assume all OTCs are safe and don’t read instructions</a:t>
            </a:r>
          </a:p>
          <a:p>
            <a:pPr marL="787400" lvl="1" indent="-322263">
              <a:buClr>
                <a:srgbClr val="00B0F0"/>
              </a:buClr>
              <a:buSzPct val="100000"/>
              <a:buFont typeface="Wingdings" panose="05000000000000000000" pitchFamily="2" charset="2"/>
              <a:buChar char="§"/>
            </a:pPr>
            <a:r>
              <a:rPr lang="en-US" dirty="0">
                <a:cs typeface="Calibri" charset="0"/>
              </a:rPr>
              <a:t>Most users are not aware of active ingredient or its importance</a:t>
            </a:r>
          </a:p>
          <a:p>
            <a:pPr marL="787400" lvl="1" indent="-322263">
              <a:buClr>
                <a:srgbClr val="00B0F0"/>
              </a:buClr>
              <a:buSzPct val="100000"/>
              <a:buFont typeface="Wingdings" panose="05000000000000000000" pitchFamily="2" charset="2"/>
              <a:buChar char="§"/>
            </a:pPr>
            <a:r>
              <a:rPr lang="en-US" dirty="0">
                <a:cs typeface="Calibri" charset="0"/>
              </a:rPr>
              <a:t>Many users do not report use to their health provider</a:t>
            </a:r>
          </a:p>
          <a:p>
            <a:pPr marL="787400" lvl="1" indent="-322263">
              <a:buClr>
                <a:srgbClr val="00B0F0"/>
              </a:buClr>
              <a:buSzPct val="100000"/>
              <a:buFont typeface="Wingdings" panose="05000000000000000000" pitchFamily="2" charset="2"/>
              <a:buChar char="§"/>
            </a:pPr>
            <a:endParaRPr lang="en-US" dirty="0"/>
          </a:p>
        </p:txBody>
      </p:sp>
      <p:sp>
        <p:nvSpPr>
          <p:cNvPr id="3" name="Title 2"/>
          <p:cNvSpPr>
            <a:spLocks noGrp="1"/>
          </p:cNvSpPr>
          <p:nvPr>
            <p:ph type="title"/>
          </p:nvPr>
        </p:nvSpPr>
        <p:spPr>
          <a:xfrm>
            <a:off x="457200" y="152400"/>
            <a:ext cx="8264280" cy="1143000"/>
          </a:xfrm>
        </p:spPr>
        <p:txBody>
          <a:bodyPr>
            <a:normAutofit/>
          </a:bodyPr>
          <a:lstStyle/>
          <a:p>
            <a:r>
              <a:rPr lang="en-US" sz="5600" dirty="0"/>
              <a:t>5. Discuss medications clearly</a:t>
            </a:r>
          </a:p>
        </p:txBody>
      </p:sp>
      <p:sp>
        <p:nvSpPr>
          <p:cNvPr id="14" name="TextBox 13"/>
          <p:cNvSpPr txBox="1"/>
          <p:nvPr/>
        </p:nvSpPr>
        <p:spPr>
          <a:xfrm>
            <a:off x="3733800" y="6506289"/>
            <a:ext cx="4953000" cy="246221"/>
          </a:xfrm>
          <a:prstGeom prst="rect">
            <a:avLst/>
          </a:prstGeom>
          <a:noFill/>
        </p:spPr>
        <p:txBody>
          <a:bodyPr wrap="square" rtlCol="0">
            <a:spAutoFit/>
          </a:bodyPr>
          <a:lstStyle/>
          <a:p>
            <a:r>
              <a:rPr lang="en-US" sz="1000" dirty="0">
                <a:solidFill>
                  <a:schemeClr val="tx2"/>
                </a:solidFill>
              </a:rPr>
              <a:t>SOURCE: Medical Expenditure Panel Survey,  2009; Kaiser Family Foundation; FDA</a:t>
            </a:r>
          </a:p>
        </p:txBody>
      </p:sp>
      <p:pic>
        <p:nvPicPr>
          <p:cNvPr id="921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18712" b="28183"/>
          <a:stretch/>
        </p:blipFill>
        <p:spPr bwMode="auto">
          <a:xfrm>
            <a:off x="0" y="3673706"/>
            <a:ext cx="9144000" cy="2832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659147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600200"/>
            <a:ext cx="8458200" cy="4876800"/>
          </a:xfrm>
        </p:spPr>
        <p:txBody>
          <a:bodyPr>
            <a:normAutofit/>
          </a:bodyPr>
          <a:lstStyle/>
          <a:p>
            <a:pPr marL="4763" lvl="1" indent="0">
              <a:spcBef>
                <a:spcPts val="1800"/>
              </a:spcBef>
              <a:buNone/>
            </a:pPr>
            <a:r>
              <a:rPr lang="en-US" sz="2400" b="1" dirty="0"/>
              <a:t>One medicine can be many sizes, colors, shapes, and names</a:t>
            </a:r>
          </a:p>
          <a:p>
            <a:pPr lvl="1"/>
            <a:endParaRPr lang="en-US" sz="1100" dirty="0"/>
          </a:p>
          <a:p>
            <a:pPr lvl="1"/>
            <a:endParaRPr lang="en-US" sz="1100" dirty="0"/>
          </a:p>
          <a:p>
            <a:pPr lvl="1"/>
            <a:endParaRPr lang="en-US" sz="1100" dirty="0"/>
          </a:p>
          <a:p>
            <a:pPr lvl="1"/>
            <a:endParaRPr lang="en-US" sz="1100" dirty="0"/>
          </a:p>
          <a:p>
            <a:pPr lvl="1"/>
            <a:endParaRPr lang="en-US" sz="1100" dirty="0"/>
          </a:p>
          <a:p>
            <a:pPr lvl="1"/>
            <a:endParaRPr lang="en-US" sz="1100" dirty="0"/>
          </a:p>
          <a:p>
            <a:pPr lvl="1"/>
            <a:endParaRPr lang="en-US" sz="1100" dirty="0"/>
          </a:p>
          <a:p>
            <a:pPr lvl="1"/>
            <a:endParaRPr lang="en-US" sz="1100" dirty="0"/>
          </a:p>
          <a:p>
            <a:pPr lvl="1"/>
            <a:endParaRPr lang="en-US" sz="1100" dirty="0"/>
          </a:p>
          <a:p>
            <a:pPr lvl="1"/>
            <a:endParaRPr lang="en-US" sz="1100" dirty="0"/>
          </a:p>
          <a:p>
            <a:pPr lvl="1"/>
            <a:endParaRPr lang="en-US" sz="1100" dirty="0"/>
          </a:p>
          <a:p>
            <a:pPr lvl="1"/>
            <a:endParaRPr lang="en-US" sz="1100" dirty="0"/>
          </a:p>
          <a:p>
            <a:pPr lvl="1"/>
            <a:endParaRPr lang="en-US" sz="1100" dirty="0"/>
          </a:p>
          <a:p>
            <a:pPr marL="0" lvl="1" indent="0">
              <a:buNone/>
            </a:pPr>
            <a:r>
              <a:rPr lang="en-US" sz="2400" b="1" dirty="0"/>
              <a:t>Prescription instructions are impossible!</a:t>
            </a:r>
            <a:endParaRPr lang="en-US" sz="2400" dirty="0"/>
          </a:p>
        </p:txBody>
      </p:sp>
      <p:sp>
        <p:nvSpPr>
          <p:cNvPr id="3" name="Title 2"/>
          <p:cNvSpPr>
            <a:spLocks noGrp="1"/>
          </p:cNvSpPr>
          <p:nvPr>
            <p:ph type="title"/>
          </p:nvPr>
        </p:nvSpPr>
        <p:spPr>
          <a:xfrm>
            <a:off x="457200" y="152400"/>
            <a:ext cx="8264280" cy="1143000"/>
          </a:xfrm>
        </p:spPr>
        <p:txBody>
          <a:bodyPr>
            <a:normAutofit/>
          </a:bodyPr>
          <a:lstStyle/>
          <a:p>
            <a:r>
              <a:rPr lang="en-US" sz="5600" dirty="0"/>
              <a:t>5. Discuss medications clearly</a:t>
            </a:r>
          </a:p>
        </p:txBody>
      </p:sp>
      <p:pic>
        <p:nvPicPr>
          <p:cNvPr id="5" name="Picture 2"/>
          <p:cNvPicPr>
            <a:picLocks noChangeAspect="1"/>
          </p:cNvPicPr>
          <p:nvPr/>
        </p:nvPicPr>
        <p:blipFill>
          <a:blip r:embed="rId3" cstate="print"/>
          <a:srcRect/>
          <a:stretch>
            <a:fillRect/>
          </a:stretch>
        </p:blipFill>
        <p:spPr bwMode="auto">
          <a:xfrm>
            <a:off x="457200" y="2405011"/>
            <a:ext cx="1066800" cy="800100"/>
          </a:xfrm>
          <a:prstGeom prst="rect">
            <a:avLst/>
          </a:prstGeom>
          <a:noFill/>
          <a:ln w="9525">
            <a:noFill/>
            <a:miter lim="800000"/>
            <a:headEnd/>
            <a:tailEnd/>
          </a:ln>
        </p:spPr>
      </p:pic>
      <p:pic>
        <p:nvPicPr>
          <p:cNvPr id="6" name="Picture 3"/>
          <p:cNvPicPr>
            <a:picLocks noChangeAspect="1"/>
          </p:cNvPicPr>
          <p:nvPr/>
        </p:nvPicPr>
        <p:blipFill>
          <a:blip r:embed="rId4" cstate="print"/>
          <a:srcRect/>
          <a:stretch>
            <a:fillRect/>
          </a:stretch>
        </p:blipFill>
        <p:spPr bwMode="auto">
          <a:xfrm>
            <a:off x="1714500" y="2131161"/>
            <a:ext cx="838200" cy="628650"/>
          </a:xfrm>
          <a:prstGeom prst="rect">
            <a:avLst/>
          </a:prstGeom>
          <a:noFill/>
          <a:ln w="9525">
            <a:noFill/>
            <a:miter lim="800000"/>
            <a:headEnd/>
            <a:tailEnd/>
          </a:ln>
        </p:spPr>
      </p:pic>
      <p:pic>
        <p:nvPicPr>
          <p:cNvPr id="7" name="Picture 6"/>
          <p:cNvPicPr>
            <a:picLocks noChangeAspect="1"/>
          </p:cNvPicPr>
          <p:nvPr/>
        </p:nvPicPr>
        <p:blipFill>
          <a:blip r:embed="rId5" cstate="print"/>
          <a:srcRect/>
          <a:stretch>
            <a:fillRect/>
          </a:stretch>
        </p:blipFill>
        <p:spPr bwMode="auto">
          <a:xfrm>
            <a:off x="2749223" y="2158579"/>
            <a:ext cx="862370" cy="646482"/>
          </a:xfrm>
          <a:prstGeom prst="rect">
            <a:avLst/>
          </a:prstGeom>
          <a:noFill/>
          <a:ln w="9525">
            <a:noFill/>
            <a:miter lim="800000"/>
            <a:headEnd/>
            <a:tailEnd/>
          </a:ln>
        </p:spPr>
      </p:pic>
      <p:pic>
        <p:nvPicPr>
          <p:cNvPr id="9" name="Picture 8"/>
          <p:cNvPicPr>
            <a:picLocks noChangeAspect="1"/>
          </p:cNvPicPr>
          <p:nvPr/>
        </p:nvPicPr>
        <p:blipFill>
          <a:blip r:embed="rId6" cstate="print"/>
          <a:srcRect l="11967" t="18810" r="10248" b="27493"/>
          <a:stretch>
            <a:fillRect/>
          </a:stretch>
        </p:blipFill>
        <p:spPr bwMode="auto">
          <a:xfrm>
            <a:off x="3608881" y="2759811"/>
            <a:ext cx="1310990" cy="678606"/>
          </a:xfrm>
          <a:prstGeom prst="rect">
            <a:avLst/>
          </a:prstGeom>
          <a:noFill/>
          <a:ln w="9525">
            <a:noFill/>
            <a:miter lim="800000"/>
            <a:headEnd/>
            <a:tailEnd/>
          </a:ln>
        </p:spPr>
      </p:pic>
      <p:pic>
        <p:nvPicPr>
          <p:cNvPr id="10" name="Picture 5"/>
          <p:cNvPicPr>
            <a:picLocks noChangeAspect="1"/>
          </p:cNvPicPr>
          <p:nvPr/>
        </p:nvPicPr>
        <p:blipFill>
          <a:blip r:embed="rId7" cstate="print"/>
          <a:srcRect/>
          <a:stretch>
            <a:fillRect/>
          </a:stretch>
        </p:blipFill>
        <p:spPr bwMode="auto">
          <a:xfrm>
            <a:off x="2746511" y="2922862"/>
            <a:ext cx="762002" cy="571382"/>
          </a:xfrm>
          <a:prstGeom prst="rect">
            <a:avLst/>
          </a:prstGeom>
          <a:noFill/>
          <a:ln w="9525">
            <a:noFill/>
            <a:miter lim="800000"/>
            <a:headEnd/>
            <a:tailEnd/>
          </a:ln>
        </p:spPr>
      </p:pic>
      <p:pic>
        <p:nvPicPr>
          <p:cNvPr id="11" name="Picture 4"/>
          <p:cNvPicPr>
            <a:picLocks noChangeAspect="1"/>
          </p:cNvPicPr>
          <p:nvPr/>
        </p:nvPicPr>
        <p:blipFill>
          <a:blip r:embed="rId8" cstate="print"/>
          <a:srcRect/>
          <a:stretch>
            <a:fillRect/>
          </a:stretch>
        </p:blipFill>
        <p:spPr bwMode="auto">
          <a:xfrm>
            <a:off x="457200" y="3231241"/>
            <a:ext cx="1014334" cy="760751"/>
          </a:xfrm>
          <a:prstGeom prst="rect">
            <a:avLst/>
          </a:prstGeom>
          <a:noFill/>
          <a:ln w="9525">
            <a:noFill/>
            <a:miter lim="800000"/>
            <a:headEnd/>
            <a:tailEnd/>
          </a:ln>
        </p:spPr>
      </p:pic>
      <p:pic>
        <p:nvPicPr>
          <p:cNvPr id="12" name="Picture 7"/>
          <p:cNvPicPr>
            <a:picLocks noChangeAspect="1"/>
          </p:cNvPicPr>
          <p:nvPr/>
        </p:nvPicPr>
        <p:blipFill>
          <a:blip r:embed="rId9" cstate="print"/>
          <a:srcRect/>
          <a:stretch>
            <a:fillRect/>
          </a:stretch>
        </p:blipFill>
        <p:spPr bwMode="auto">
          <a:xfrm>
            <a:off x="1631716" y="2878174"/>
            <a:ext cx="881010" cy="660758"/>
          </a:xfrm>
          <a:prstGeom prst="rect">
            <a:avLst/>
          </a:prstGeom>
          <a:noFill/>
          <a:ln w="9525">
            <a:noFill/>
            <a:miter lim="800000"/>
            <a:headEnd/>
            <a:tailEnd/>
          </a:ln>
        </p:spPr>
      </p:pic>
      <p:sp>
        <p:nvSpPr>
          <p:cNvPr id="13" name="TextBox 12"/>
          <p:cNvSpPr txBox="1"/>
          <p:nvPr/>
        </p:nvSpPr>
        <p:spPr>
          <a:xfrm>
            <a:off x="1977666" y="3611616"/>
            <a:ext cx="2286000" cy="646331"/>
          </a:xfrm>
          <a:prstGeom prst="rect">
            <a:avLst/>
          </a:prstGeom>
          <a:noFill/>
        </p:spPr>
        <p:txBody>
          <a:bodyPr wrap="square" rtlCol="0">
            <a:spAutoFit/>
          </a:bodyPr>
          <a:lstStyle/>
          <a:p>
            <a:r>
              <a:rPr lang="en-US" b="1" dirty="0">
                <a:solidFill>
                  <a:srgbClr val="00B0F0"/>
                </a:solidFill>
              </a:rPr>
              <a:t>What do these pills have in common?</a:t>
            </a:r>
          </a:p>
        </p:txBody>
      </p:sp>
      <p:sp>
        <p:nvSpPr>
          <p:cNvPr id="14" name="TextBox 13"/>
          <p:cNvSpPr txBox="1"/>
          <p:nvPr/>
        </p:nvSpPr>
        <p:spPr>
          <a:xfrm>
            <a:off x="214072" y="6506847"/>
            <a:ext cx="4572000" cy="246221"/>
          </a:xfrm>
          <a:prstGeom prst="rect">
            <a:avLst/>
          </a:prstGeom>
          <a:noFill/>
        </p:spPr>
        <p:txBody>
          <a:bodyPr wrap="square" rtlCol="0">
            <a:spAutoFit/>
          </a:bodyPr>
          <a:lstStyle/>
          <a:p>
            <a:r>
              <a:rPr lang="en-US" sz="1000" dirty="0">
                <a:solidFill>
                  <a:srgbClr val="434342"/>
                </a:solidFill>
              </a:rPr>
              <a:t>SOURCE: Medical Expenditure Panel Survey,  2009; Kaiser Family Foundation</a:t>
            </a:r>
          </a:p>
        </p:txBody>
      </p:sp>
      <p:pic>
        <p:nvPicPr>
          <p:cNvPr id="11266"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688504" y="2359027"/>
            <a:ext cx="3485476" cy="44856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534726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457200" y="228600"/>
            <a:ext cx="8229600" cy="1066800"/>
          </a:xfrm>
        </p:spPr>
        <p:txBody>
          <a:bodyPr>
            <a:normAutofit/>
          </a:bodyPr>
          <a:lstStyle/>
          <a:p>
            <a:pPr eaLnBrk="1" hangingPunct="1"/>
            <a:r>
              <a:rPr lang="en-US" altLang="en-US" sz="5600" dirty="0">
                <a:solidFill>
                  <a:schemeClr val="bg1"/>
                </a:solidFill>
                <a:effectLst>
                  <a:outerShdw blurRad="38100" dist="38100" dir="2700000" algn="tl">
                    <a:srgbClr val="000000">
                      <a:alpha val="43137"/>
                    </a:srgbClr>
                  </a:outerShdw>
                </a:effectLst>
                <a:cs typeface="Arial" pitchFamily="34" charset="0"/>
              </a:rPr>
              <a:t>What is health literacy?</a:t>
            </a:r>
            <a:endParaRPr lang="en-US" altLang="en-US" sz="5600" dirty="0">
              <a:solidFill>
                <a:schemeClr val="bg1"/>
              </a:solidFill>
              <a:effectLst>
                <a:outerShdw blurRad="38100" dist="38100" dir="2700000" algn="tl">
                  <a:srgbClr val="000000">
                    <a:alpha val="43137"/>
                  </a:srgbClr>
                </a:outerShdw>
              </a:effectLst>
            </a:endParaRPr>
          </a:p>
        </p:txBody>
      </p:sp>
      <p:sp>
        <p:nvSpPr>
          <p:cNvPr id="3075" name="Rectangle 3"/>
          <p:cNvSpPr>
            <a:spLocks noGrp="1" noChangeArrowheads="1"/>
          </p:cNvSpPr>
          <p:nvPr>
            <p:ph sz="quarter" idx="1"/>
          </p:nvPr>
        </p:nvSpPr>
        <p:spPr>
          <a:xfrm>
            <a:off x="457200" y="1828800"/>
            <a:ext cx="8153400" cy="4455226"/>
          </a:xfrm>
        </p:spPr>
        <p:txBody>
          <a:bodyPr>
            <a:normAutofit lnSpcReduction="10000"/>
          </a:bodyPr>
          <a:lstStyle/>
          <a:p>
            <a:pPr marL="274320" indent="-274320" eaLnBrk="1" fontAlgn="auto" hangingPunct="1">
              <a:lnSpc>
                <a:spcPct val="90000"/>
              </a:lnSpc>
              <a:spcAft>
                <a:spcPct val="30000"/>
              </a:spcAft>
              <a:buSzPct val="50000"/>
              <a:buFont typeface="Monotype Sorts"/>
              <a:buNone/>
              <a:defRPr/>
            </a:pPr>
            <a:endParaRPr lang="en-US" sz="2000" b="1" dirty="0">
              <a:cs typeface="Times New Roman" pitchFamily="18" charset="0"/>
            </a:endParaRPr>
          </a:p>
          <a:p>
            <a:pPr marL="452438" indent="4763" eaLnBrk="1" fontAlgn="auto" hangingPunct="1">
              <a:lnSpc>
                <a:spcPct val="150000"/>
              </a:lnSpc>
              <a:spcAft>
                <a:spcPct val="30000"/>
              </a:spcAft>
              <a:buSzPct val="50000"/>
              <a:buFont typeface="Monotype Sorts"/>
              <a:buNone/>
              <a:defRPr/>
            </a:pPr>
            <a:r>
              <a:rPr lang="en-US" sz="3000" dirty="0">
                <a:cs typeface="Times New Roman" pitchFamily="18" charset="0"/>
              </a:rPr>
              <a:t>“The degree to which individuals have the capacity to </a:t>
            </a:r>
            <a:r>
              <a:rPr lang="en-US" sz="3000" b="1" dirty="0">
                <a:solidFill>
                  <a:srgbClr val="00B0F0"/>
                </a:solidFill>
                <a:cs typeface="Times New Roman" pitchFamily="18" charset="0"/>
              </a:rPr>
              <a:t>obtain</a:t>
            </a:r>
            <a:r>
              <a:rPr lang="en-US" sz="3000" dirty="0">
                <a:cs typeface="Times New Roman" pitchFamily="18" charset="0"/>
              </a:rPr>
              <a:t>,</a:t>
            </a:r>
            <a:r>
              <a:rPr lang="en-US" sz="3000" b="1" dirty="0">
                <a:cs typeface="Times New Roman" pitchFamily="18" charset="0"/>
              </a:rPr>
              <a:t> </a:t>
            </a:r>
            <a:r>
              <a:rPr lang="en-US" sz="3000" b="1" dirty="0">
                <a:solidFill>
                  <a:schemeClr val="accent2"/>
                </a:solidFill>
                <a:cs typeface="Times New Roman" pitchFamily="18" charset="0"/>
              </a:rPr>
              <a:t>process</a:t>
            </a:r>
            <a:r>
              <a:rPr lang="en-US" sz="3000" dirty="0">
                <a:cs typeface="Times New Roman" pitchFamily="18" charset="0"/>
              </a:rPr>
              <a:t>, </a:t>
            </a:r>
            <a:r>
              <a:rPr lang="en-US" sz="3000" b="1" dirty="0">
                <a:cs typeface="Times New Roman" pitchFamily="18" charset="0"/>
              </a:rPr>
              <a:t>communicate</a:t>
            </a:r>
            <a:r>
              <a:rPr lang="en-US" sz="3000" dirty="0">
                <a:cs typeface="Times New Roman" pitchFamily="18" charset="0"/>
              </a:rPr>
              <a:t>, and </a:t>
            </a:r>
            <a:r>
              <a:rPr lang="en-US" sz="3000" b="1" dirty="0">
                <a:solidFill>
                  <a:srgbClr val="00B050"/>
                </a:solidFill>
                <a:cs typeface="Times New Roman" pitchFamily="18" charset="0"/>
              </a:rPr>
              <a:t>understand</a:t>
            </a:r>
            <a:r>
              <a:rPr lang="en-US" sz="3000" b="1" dirty="0">
                <a:cs typeface="Times New Roman" pitchFamily="18" charset="0"/>
              </a:rPr>
              <a:t> </a:t>
            </a:r>
            <a:r>
              <a:rPr lang="en-US" sz="3000" dirty="0">
                <a:cs typeface="Times New Roman" pitchFamily="18" charset="0"/>
              </a:rPr>
              <a:t>basic health information and services needed to make appropriate health decisions.”    </a:t>
            </a:r>
          </a:p>
          <a:p>
            <a:pPr marL="452438" indent="4763" eaLnBrk="1" fontAlgn="auto" hangingPunct="1">
              <a:lnSpc>
                <a:spcPct val="90000"/>
              </a:lnSpc>
              <a:spcAft>
                <a:spcPct val="30000"/>
              </a:spcAft>
              <a:buSzPct val="50000"/>
              <a:buFont typeface="Monotype Sorts"/>
              <a:buNone/>
              <a:defRPr/>
            </a:pPr>
            <a:r>
              <a:rPr lang="en-US" sz="3000" b="1" dirty="0">
                <a:cs typeface="Times New Roman" pitchFamily="18" charset="0"/>
              </a:rPr>
              <a:t>					</a:t>
            </a:r>
            <a:endParaRPr lang="en-US" sz="2800" b="1" dirty="0"/>
          </a:p>
        </p:txBody>
      </p:sp>
      <p:sp>
        <p:nvSpPr>
          <p:cNvPr id="2" name="TextBox 1"/>
          <p:cNvSpPr txBox="1"/>
          <p:nvPr/>
        </p:nvSpPr>
        <p:spPr>
          <a:xfrm>
            <a:off x="6044525" y="6284026"/>
            <a:ext cx="2743200" cy="246221"/>
          </a:xfrm>
          <a:prstGeom prst="rect">
            <a:avLst/>
          </a:prstGeom>
          <a:noFill/>
        </p:spPr>
        <p:txBody>
          <a:bodyPr wrap="square" rtlCol="0">
            <a:spAutoFit/>
          </a:bodyPr>
          <a:lstStyle/>
          <a:p>
            <a:r>
              <a:rPr lang="en-US" sz="1000" dirty="0">
                <a:solidFill>
                  <a:schemeClr val="tx2"/>
                </a:solidFill>
              </a:rPr>
              <a:t>SOURCE: Affordable Care Act, 2010</a:t>
            </a:r>
          </a:p>
        </p:txBody>
      </p:sp>
    </p:spTree>
    <p:extLst>
      <p:ext uri="{BB962C8B-B14F-4D97-AF65-F5344CB8AC3E}">
        <p14:creationId xmlns:p14="http://schemas.microsoft.com/office/powerpoint/2010/main" val="51029015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600" dirty="0"/>
              <a:t>5. Discuss medications clearly</a:t>
            </a:r>
          </a:p>
        </p:txBody>
      </p:sp>
      <p:pic>
        <p:nvPicPr>
          <p:cNvPr id="6" name="Dr House asthma inhaler - YouTube.wm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549275" y="1600200"/>
            <a:ext cx="8045450" cy="4525963"/>
          </a:xfrm>
        </p:spPr>
      </p:pic>
    </p:spTree>
    <p:extLst>
      <p:ext uri="{BB962C8B-B14F-4D97-AF65-F5344CB8AC3E}">
        <p14:creationId xmlns:p14="http://schemas.microsoft.com/office/powerpoint/2010/main" val="241812770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600" dirty="0"/>
              <a:t>5. Discuss medications clearly</a:t>
            </a:r>
          </a:p>
        </p:txBody>
      </p:sp>
      <p:sp>
        <p:nvSpPr>
          <p:cNvPr id="3" name="Content Placeholder 2"/>
          <p:cNvSpPr>
            <a:spLocks noGrp="1"/>
          </p:cNvSpPr>
          <p:nvPr>
            <p:ph idx="1"/>
          </p:nvPr>
        </p:nvSpPr>
        <p:spPr>
          <a:xfrm>
            <a:off x="457200" y="1828800"/>
            <a:ext cx="8229600" cy="4297363"/>
          </a:xfrm>
        </p:spPr>
        <p:txBody>
          <a:bodyPr>
            <a:normAutofit lnSpcReduction="10000"/>
          </a:bodyPr>
          <a:lstStyle/>
          <a:p>
            <a:pPr marL="0" indent="0">
              <a:buNone/>
            </a:pPr>
            <a:r>
              <a:rPr lang="en-US" b="1" dirty="0"/>
              <a:t>Low health literacy leads to </a:t>
            </a:r>
          </a:p>
          <a:p>
            <a:pPr marL="792163">
              <a:buClr>
                <a:srgbClr val="00B0F0"/>
              </a:buClr>
              <a:buSzPct val="100000"/>
              <a:buFont typeface="Wingdings" panose="05000000000000000000" pitchFamily="2" charset="2"/>
              <a:buChar char="§"/>
            </a:pPr>
            <a:r>
              <a:rPr lang="en-US" dirty="0"/>
              <a:t>Poorer understanding of medication names, indications, and instructions </a:t>
            </a:r>
          </a:p>
          <a:p>
            <a:pPr marL="792163">
              <a:buClr>
                <a:srgbClr val="00B0F0"/>
              </a:buClr>
              <a:buSzPct val="100000"/>
              <a:buFont typeface="Wingdings" panose="05000000000000000000" pitchFamily="2" charset="2"/>
              <a:buChar char="§"/>
            </a:pPr>
            <a:r>
              <a:rPr lang="en-US" dirty="0"/>
              <a:t>Poorer adherence to treatment regimens</a:t>
            </a:r>
          </a:p>
          <a:p>
            <a:pPr marL="0" indent="0">
              <a:buNone/>
            </a:pPr>
            <a:endParaRPr lang="en-US" dirty="0"/>
          </a:p>
          <a:p>
            <a:pPr marL="0" indent="0">
              <a:buNone/>
            </a:pPr>
            <a:r>
              <a:rPr lang="en-US" b="1" dirty="0"/>
              <a:t>Nearly half of adults misunderstand </a:t>
            </a:r>
          </a:p>
          <a:p>
            <a:pPr marL="793750" indent="-344488">
              <a:buClr>
                <a:srgbClr val="00B0F0"/>
              </a:buClr>
              <a:buSzPct val="100000"/>
              <a:buFont typeface="Wingdings" panose="05000000000000000000" pitchFamily="2" charset="2"/>
              <a:buChar char="§"/>
            </a:pPr>
            <a:r>
              <a:rPr lang="en-US" dirty="0"/>
              <a:t>Common dosing schedules </a:t>
            </a:r>
          </a:p>
          <a:p>
            <a:pPr marL="1252538" lvl="1" indent="-338138">
              <a:buSzPct val="100000"/>
              <a:buFont typeface="Arial" panose="020B0604020202020204" pitchFamily="34" charset="0"/>
              <a:buChar char="•"/>
            </a:pPr>
            <a:r>
              <a:rPr lang="en-US" i="1" dirty="0"/>
              <a:t>Take two tablets by mouth twice daily</a:t>
            </a:r>
            <a:endParaRPr lang="en-US" dirty="0"/>
          </a:p>
          <a:p>
            <a:pPr marL="792163">
              <a:buClr>
                <a:srgbClr val="00B0F0"/>
              </a:buClr>
              <a:buSzPct val="100000"/>
              <a:buFont typeface="Wingdings" panose="05000000000000000000" pitchFamily="2" charset="2"/>
              <a:buChar char="§"/>
            </a:pPr>
            <a:r>
              <a:rPr lang="en-US" dirty="0"/>
              <a:t>Auxiliary warnings </a:t>
            </a:r>
          </a:p>
          <a:p>
            <a:pPr marL="1252538" lvl="1" indent="-338138">
              <a:buSzPct val="100000"/>
              <a:buFont typeface="Arial" panose="020B0604020202020204" pitchFamily="34" charset="0"/>
              <a:buChar char="•"/>
            </a:pPr>
            <a:r>
              <a:rPr lang="en-US" i="1" dirty="0"/>
              <a:t>Do not chew or crush</a:t>
            </a:r>
            <a:r>
              <a:rPr lang="en-US" dirty="0"/>
              <a:t>, </a:t>
            </a:r>
            <a:r>
              <a:rPr lang="en-US" i="1" dirty="0"/>
              <a:t>swallow whole</a:t>
            </a:r>
            <a:endParaRPr lang="en-US" dirty="0"/>
          </a:p>
          <a:p>
            <a:pPr marL="1252538" lvl="1" indent="-338138">
              <a:buSzPct val="100000"/>
              <a:buFont typeface="Arial" panose="020B0604020202020204" pitchFamily="34" charset="0"/>
              <a:buChar char="•"/>
            </a:pPr>
            <a:r>
              <a:rPr lang="en-US" i="1" dirty="0"/>
              <a:t>For external use only</a:t>
            </a:r>
            <a:endParaRPr lang="en-US" dirty="0"/>
          </a:p>
        </p:txBody>
      </p:sp>
      <p:sp>
        <p:nvSpPr>
          <p:cNvPr id="4" name="TextBox 3"/>
          <p:cNvSpPr txBox="1"/>
          <p:nvPr/>
        </p:nvSpPr>
        <p:spPr>
          <a:xfrm>
            <a:off x="4419600" y="6324600"/>
            <a:ext cx="3810000" cy="246221"/>
          </a:xfrm>
          <a:prstGeom prst="rect">
            <a:avLst/>
          </a:prstGeom>
          <a:noFill/>
        </p:spPr>
        <p:txBody>
          <a:bodyPr wrap="square" rtlCol="0">
            <a:spAutoFit/>
          </a:bodyPr>
          <a:lstStyle/>
          <a:p>
            <a:r>
              <a:rPr lang="en-US" sz="1000" dirty="0">
                <a:solidFill>
                  <a:srgbClr val="434342"/>
                </a:solidFill>
              </a:rPr>
              <a:t>SOURCE: Role of Health Literacy in Patient Safety, AHRQ 2009</a:t>
            </a: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9800" y="4267200"/>
            <a:ext cx="2444750" cy="1466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7161703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600200"/>
            <a:ext cx="8229600" cy="4876800"/>
          </a:xfrm>
        </p:spPr>
        <p:txBody>
          <a:bodyPr>
            <a:normAutofit fontScale="92500"/>
          </a:bodyPr>
          <a:lstStyle/>
          <a:p>
            <a:pPr marL="623888" indent="-623888">
              <a:buNone/>
            </a:pPr>
            <a:r>
              <a:rPr lang="en-US" sz="2600" dirty="0"/>
              <a:t>Remind patients to:</a:t>
            </a:r>
          </a:p>
          <a:p>
            <a:pPr marL="787400" lvl="1" indent="-322263">
              <a:buClr>
                <a:schemeClr val="accent3"/>
              </a:buClr>
              <a:buSzPct val="100000"/>
              <a:buFont typeface="Wingdings" panose="05000000000000000000" pitchFamily="2" charset="2"/>
              <a:buChar char="§"/>
            </a:pPr>
            <a:r>
              <a:rPr lang="en-US" sz="2200" b="1" dirty="0"/>
              <a:t>Bring medicines </a:t>
            </a:r>
            <a:r>
              <a:rPr lang="en-US" sz="2200" dirty="0"/>
              <a:t>to every visit</a:t>
            </a:r>
          </a:p>
          <a:p>
            <a:pPr marL="787400" lvl="1" indent="-322263">
              <a:buClr>
                <a:schemeClr val="accent3"/>
              </a:buClr>
              <a:buSzPct val="100000"/>
              <a:buFont typeface="Wingdings" panose="05000000000000000000" pitchFamily="2" charset="2"/>
              <a:buChar char="§"/>
            </a:pPr>
            <a:r>
              <a:rPr lang="en-US" sz="2200" dirty="0"/>
              <a:t>Keep an </a:t>
            </a:r>
            <a:r>
              <a:rPr lang="en-US" sz="2200" b="1" dirty="0"/>
              <a:t>updated list </a:t>
            </a:r>
            <a:r>
              <a:rPr lang="en-US" sz="2200" dirty="0"/>
              <a:t>of their medicines</a:t>
            </a:r>
          </a:p>
          <a:p>
            <a:pPr marL="1262063" lvl="2" indent="-347663">
              <a:buClr>
                <a:schemeClr val="accent2"/>
              </a:buClr>
              <a:buSzPct val="100000"/>
            </a:pPr>
            <a:r>
              <a:rPr lang="en-US" sz="2200" dirty="0"/>
              <a:t>Include OTCs, vitamins, and herbals</a:t>
            </a:r>
          </a:p>
          <a:p>
            <a:pPr marL="787400" lvl="1" indent="-322263">
              <a:buClr>
                <a:srgbClr val="00B0F0"/>
              </a:buClr>
              <a:buSzPct val="100000"/>
              <a:buFont typeface="Wingdings" panose="05000000000000000000" pitchFamily="2" charset="2"/>
              <a:buChar char="§"/>
            </a:pPr>
            <a:r>
              <a:rPr lang="en-US" sz="2200" dirty="0"/>
              <a:t>Get to </a:t>
            </a:r>
            <a:r>
              <a:rPr lang="en-US" sz="2200" b="1" dirty="0"/>
              <a:t>know their pharmacist </a:t>
            </a:r>
            <a:r>
              <a:rPr lang="en-US" sz="2200" dirty="0"/>
              <a:t>and ask questions</a:t>
            </a:r>
          </a:p>
          <a:p>
            <a:pPr marL="787400" lvl="1" indent="-322263">
              <a:buClr>
                <a:srgbClr val="00B0F0"/>
              </a:buClr>
              <a:buSzPct val="100000"/>
              <a:buFont typeface="Wingdings" panose="05000000000000000000" pitchFamily="2" charset="2"/>
              <a:buChar char="§"/>
            </a:pPr>
            <a:r>
              <a:rPr lang="en-US" sz="2200" dirty="0"/>
              <a:t>Know the </a:t>
            </a:r>
            <a:r>
              <a:rPr lang="en-US" sz="2200" b="1" dirty="0"/>
              <a:t>what-why-when-and-how</a:t>
            </a:r>
            <a:r>
              <a:rPr lang="en-US" sz="2200" dirty="0"/>
              <a:t> of their medicines</a:t>
            </a:r>
          </a:p>
          <a:p>
            <a:pPr marL="1262063" lvl="2" indent="-347663">
              <a:buClr>
                <a:schemeClr val="accent2"/>
              </a:buClr>
              <a:buSzPct val="100000"/>
            </a:pPr>
            <a:r>
              <a:rPr lang="en-US" sz="2200" b="1" dirty="0"/>
              <a:t>What?  </a:t>
            </a:r>
            <a:r>
              <a:rPr lang="en-US" sz="2200" dirty="0"/>
              <a:t>Name of the medicine and what it looks like</a:t>
            </a:r>
          </a:p>
          <a:p>
            <a:pPr marL="1262063" lvl="2" indent="-347663">
              <a:buClr>
                <a:schemeClr val="accent2"/>
              </a:buClr>
              <a:buSzPct val="100000"/>
            </a:pPr>
            <a:r>
              <a:rPr lang="en-US" sz="2200" b="1" dirty="0"/>
              <a:t>Why?   </a:t>
            </a:r>
            <a:r>
              <a:rPr lang="en-US" sz="2200" dirty="0"/>
              <a:t>Why they are taking it</a:t>
            </a:r>
          </a:p>
          <a:p>
            <a:pPr marL="1262063" lvl="2" indent="-347663">
              <a:buClr>
                <a:schemeClr val="accent2"/>
              </a:buClr>
              <a:buSzPct val="100000"/>
            </a:pPr>
            <a:r>
              <a:rPr lang="en-US" sz="2200" b="1" dirty="0"/>
              <a:t>When?   </a:t>
            </a:r>
            <a:r>
              <a:rPr lang="en-US" sz="2200" dirty="0"/>
              <a:t>What time(s) of day should they take the medicine</a:t>
            </a:r>
          </a:p>
          <a:p>
            <a:pPr marL="1262063" lvl="2" indent="-347663">
              <a:buClr>
                <a:schemeClr val="accent2"/>
              </a:buClr>
              <a:buSzPct val="100000"/>
            </a:pPr>
            <a:r>
              <a:rPr lang="en-US" sz="2200" b="1" dirty="0"/>
              <a:t>How?   </a:t>
            </a:r>
            <a:r>
              <a:rPr lang="en-US" sz="2200" dirty="0"/>
              <a:t>How much medicine to take each time(dosage).  Whether to take it with food or on an empty stomach.  How long to take the medicine.  How it might affect them.  How they will know it is working. </a:t>
            </a:r>
          </a:p>
          <a:p>
            <a:pPr lvl="1"/>
            <a:endParaRPr lang="en-US" sz="1100" dirty="0"/>
          </a:p>
        </p:txBody>
      </p:sp>
      <p:sp>
        <p:nvSpPr>
          <p:cNvPr id="6" name="Title 2"/>
          <p:cNvSpPr>
            <a:spLocks noGrp="1"/>
          </p:cNvSpPr>
          <p:nvPr>
            <p:ph type="title"/>
          </p:nvPr>
        </p:nvSpPr>
        <p:spPr>
          <a:xfrm>
            <a:off x="457200" y="152400"/>
            <a:ext cx="8264280" cy="1143000"/>
          </a:xfrm>
        </p:spPr>
        <p:txBody>
          <a:bodyPr>
            <a:normAutofit/>
          </a:bodyPr>
          <a:lstStyle/>
          <a:p>
            <a:r>
              <a:rPr lang="en-US" sz="5600" dirty="0"/>
              <a:t>5. Discuss medications clearly</a:t>
            </a:r>
          </a:p>
        </p:txBody>
      </p:sp>
    </p:spTree>
    <p:extLst>
      <p:ext uri="{BB962C8B-B14F-4D97-AF65-F5344CB8AC3E}">
        <p14:creationId xmlns:p14="http://schemas.microsoft.com/office/powerpoint/2010/main" val="99506652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7325" y="1782579"/>
            <a:ext cx="8153400" cy="4712041"/>
          </a:xfrm>
        </p:spPr>
        <p:txBody>
          <a:bodyPr>
            <a:noAutofit/>
          </a:bodyPr>
          <a:lstStyle/>
          <a:p>
            <a:pPr marL="4763" lvl="1" indent="0">
              <a:buNone/>
            </a:pPr>
            <a:r>
              <a:rPr lang="en-US" sz="2400" b="1" dirty="0"/>
              <a:t>Internet usage</a:t>
            </a:r>
          </a:p>
          <a:p>
            <a:pPr marL="787400" lvl="1" indent="-322263">
              <a:buClr>
                <a:schemeClr val="accent3"/>
              </a:buClr>
              <a:buSzPct val="100000"/>
              <a:buFont typeface="Wingdings" panose="05000000000000000000" pitchFamily="2" charset="2"/>
              <a:buChar char="§"/>
            </a:pPr>
            <a:r>
              <a:rPr lang="en-US" dirty="0"/>
              <a:t>About 80% of internet users look for health information online</a:t>
            </a:r>
          </a:p>
          <a:p>
            <a:pPr marL="787400" lvl="1" indent="-322263">
              <a:buClr>
                <a:schemeClr val="accent3"/>
              </a:buClr>
              <a:buSzPct val="100000"/>
              <a:buFont typeface="Wingdings" panose="05000000000000000000" pitchFamily="2" charset="2"/>
              <a:buChar char="§"/>
            </a:pPr>
            <a:r>
              <a:rPr lang="en-US" dirty="0"/>
              <a:t>Looking for health information is the 3</a:t>
            </a:r>
            <a:r>
              <a:rPr lang="en-US" baseline="30000" dirty="0"/>
              <a:t>rd</a:t>
            </a:r>
            <a:r>
              <a:rPr lang="en-US" dirty="0"/>
              <a:t> most popular online activity</a:t>
            </a:r>
          </a:p>
          <a:p>
            <a:pPr marL="1262063" lvl="2" indent="-347663">
              <a:buClr>
                <a:schemeClr val="accent2"/>
              </a:buClr>
              <a:buSzPct val="100000"/>
            </a:pPr>
            <a:r>
              <a:rPr lang="en-US" dirty="0"/>
              <a:t>Symptoms and treatments dominate internet users’ health searches</a:t>
            </a:r>
          </a:p>
          <a:p>
            <a:pPr marL="787400" lvl="1" indent="-322263">
              <a:buClr>
                <a:srgbClr val="00B0F0"/>
              </a:buClr>
              <a:buSzPct val="100000"/>
              <a:buFont typeface="Wingdings" panose="05000000000000000000" pitchFamily="2" charset="2"/>
              <a:buChar char="§"/>
            </a:pPr>
            <a:r>
              <a:rPr lang="en-US" dirty="0"/>
              <a:t>About 1 in 3 adults in the U.S. owns a smartphone</a:t>
            </a:r>
          </a:p>
          <a:p>
            <a:pPr marL="457200" lvl="1" indent="0">
              <a:buNone/>
            </a:pPr>
            <a:endParaRPr lang="en-US" dirty="0"/>
          </a:p>
          <a:p>
            <a:pPr marL="4763" lvl="1" indent="0">
              <a:buNone/>
            </a:pPr>
            <a:r>
              <a:rPr lang="en-US" sz="2400" b="1" dirty="0"/>
              <a:t>Tell your patients</a:t>
            </a:r>
          </a:p>
          <a:p>
            <a:pPr marL="796925" lvl="1" indent="-342900">
              <a:spcBef>
                <a:spcPts val="480"/>
              </a:spcBef>
              <a:buClr>
                <a:srgbClr val="00B0F0"/>
              </a:buClr>
              <a:buSzPct val="100000"/>
              <a:buFont typeface="Wingdings" panose="05000000000000000000" pitchFamily="2" charset="2"/>
              <a:buChar char="§"/>
              <a:defRPr/>
            </a:pPr>
            <a:r>
              <a:rPr lang="en-US" dirty="0"/>
              <a:t> Don’t try to diagnose yourself!</a:t>
            </a:r>
          </a:p>
          <a:p>
            <a:pPr marL="796925" lvl="1" indent="-342900">
              <a:spcBef>
                <a:spcPts val="480"/>
              </a:spcBef>
              <a:buClr>
                <a:srgbClr val="00B0F0"/>
              </a:buClr>
              <a:buSzPct val="100000"/>
              <a:buFont typeface="Wingdings" panose="05000000000000000000" pitchFamily="2" charset="2"/>
              <a:buChar char="§"/>
              <a:defRPr/>
            </a:pPr>
            <a:r>
              <a:rPr lang="en-US" dirty="0"/>
              <a:t> Don’t Google it!  </a:t>
            </a:r>
          </a:p>
          <a:p>
            <a:pPr marL="1258888" lvl="2" indent="-344488">
              <a:spcBef>
                <a:spcPts val="480"/>
              </a:spcBef>
              <a:buClr>
                <a:schemeClr val="accent2"/>
              </a:buClr>
              <a:buSzPct val="100000"/>
              <a:defRPr/>
            </a:pPr>
            <a:r>
              <a:rPr lang="en-US" dirty="0"/>
              <a:t>Use websites that end with .</a:t>
            </a:r>
            <a:r>
              <a:rPr lang="en-US" dirty="0" err="1"/>
              <a:t>edu</a:t>
            </a:r>
            <a:r>
              <a:rPr lang="en-US" dirty="0"/>
              <a:t>, .org, or .</a:t>
            </a:r>
            <a:r>
              <a:rPr lang="en-US" dirty="0" err="1"/>
              <a:t>gov</a:t>
            </a:r>
            <a:endParaRPr lang="en-US" dirty="0"/>
          </a:p>
          <a:p>
            <a:pPr marL="1258888" lvl="2" indent="-344488">
              <a:spcBef>
                <a:spcPts val="480"/>
              </a:spcBef>
              <a:buClr>
                <a:schemeClr val="accent2"/>
              </a:buClr>
              <a:buSzPct val="100000"/>
              <a:defRPr/>
            </a:pPr>
            <a:r>
              <a:rPr lang="en-US" dirty="0"/>
              <a:t>Use caution with websites that end with .com</a:t>
            </a:r>
          </a:p>
          <a:p>
            <a:pPr marL="1258888" lvl="2" indent="-344488">
              <a:spcBef>
                <a:spcPts val="480"/>
              </a:spcBef>
              <a:buClr>
                <a:schemeClr val="accent2"/>
              </a:buClr>
              <a:buSzPct val="100000"/>
              <a:defRPr/>
            </a:pPr>
            <a:r>
              <a:rPr lang="en-US" dirty="0"/>
              <a:t>Use caution with websites selling a product</a:t>
            </a:r>
          </a:p>
          <a:p>
            <a:pPr marL="739775" lvl="1">
              <a:spcBef>
                <a:spcPts val="1200"/>
              </a:spcBef>
              <a:spcAft>
                <a:spcPts val="1200"/>
              </a:spcAft>
              <a:buClr>
                <a:schemeClr val="accent6">
                  <a:lumMod val="60000"/>
                  <a:lumOff val="40000"/>
                </a:schemeClr>
              </a:buClr>
              <a:buFont typeface="Arial" panose="020B0604020202020204" pitchFamily="34" charset="0"/>
              <a:buChar char="•"/>
              <a:defRPr/>
            </a:pPr>
            <a:endParaRPr lang="en-US" dirty="0">
              <a:solidFill>
                <a:schemeClr val="tx1"/>
              </a:solidFill>
              <a:latin typeface="Constantia" pitchFamily="18" charset="0"/>
            </a:endParaRPr>
          </a:p>
          <a:p>
            <a:pPr marL="457200" lvl="1" indent="0">
              <a:buNone/>
            </a:pPr>
            <a:endParaRPr lang="en-US" dirty="0"/>
          </a:p>
        </p:txBody>
      </p:sp>
      <p:sp>
        <p:nvSpPr>
          <p:cNvPr id="3" name="Title 2"/>
          <p:cNvSpPr>
            <a:spLocks noGrp="1"/>
          </p:cNvSpPr>
          <p:nvPr>
            <p:ph type="title"/>
          </p:nvPr>
        </p:nvSpPr>
        <p:spPr>
          <a:xfrm>
            <a:off x="533400" y="152400"/>
            <a:ext cx="8153400" cy="1143000"/>
          </a:xfrm>
        </p:spPr>
        <p:txBody>
          <a:bodyPr>
            <a:noAutofit/>
          </a:bodyPr>
          <a:lstStyle/>
          <a:p>
            <a:r>
              <a:rPr lang="en-US" sz="5600" dirty="0"/>
              <a:t>6. Promote reliable sources</a:t>
            </a:r>
          </a:p>
        </p:txBody>
      </p:sp>
      <p:sp>
        <p:nvSpPr>
          <p:cNvPr id="4" name="TextBox 3"/>
          <p:cNvSpPr txBox="1"/>
          <p:nvPr/>
        </p:nvSpPr>
        <p:spPr>
          <a:xfrm>
            <a:off x="6328525" y="6248400"/>
            <a:ext cx="2362200" cy="246221"/>
          </a:xfrm>
          <a:prstGeom prst="rect">
            <a:avLst/>
          </a:prstGeom>
          <a:noFill/>
        </p:spPr>
        <p:txBody>
          <a:bodyPr wrap="square" rtlCol="0">
            <a:spAutoFit/>
          </a:bodyPr>
          <a:lstStyle/>
          <a:p>
            <a:r>
              <a:rPr lang="en-US" sz="1000" dirty="0">
                <a:solidFill>
                  <a:srgbClr val="434342"/>
                </a:solidFill>
              </a:rPr>
              <a:t>SOURCE: http://www.healthed.com</a:t>
            </a:r>
          </a:p>
        </p:txBody>
      </p:sp>
      <p:pic>
        <p:nvPicPr>
          <p:cNvPr id="512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28525" y="4191000"/>
            <a:ext cx="2457450" cy="1638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3764700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2717" b="14209"/>
          <a:stretch/>
        </p:blipFill>
        <p:spPr bwMode="auto">
          <a:xfrm>
            <a:off x="100013" y="61211"/>
            <a:ext cx="8967787" cy="63408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467130" y="6443353"/>
            <a:ext cx="3733800" cy="430887"/>
          </a:xfrm>
          <a:prstGeom prst="rect">
            <a:avLst/>
          </a:prstGeom>
          <a:noFill/>
        </p:spPr>
        <p:txBody>
          <a:bodyPr wrap="square" rtlCol="0">
            <a:spAutoFit/>
          </a:bodyPr>
          <a:lstStyle/>
          <a:p>
            <a:r>
              <a:rPr lang="en-US" sz="2200" b="1" dirty="0">
                <a:solidFill>
                  <a:schemeClr val="tx2"/>
                </a:solidFill>
              </a:rPr>
              <a:t>http://www.babycenter.com</a:t>
            </a:r>
          </a:p>
        </p:txBody>
      </p:sp>
    </p:spTree>
    <p:extLst>
      <p:ext uri="{BB962C8B-B14F-4D97-AF65-F5344CB8AC3E}">
        <p14:creationId xmlns:p14="http://schemas.microsoft.com/office/powerpoint/2010/main" val="390700455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2" name="Picture 2" descr="\\psf\Home\Desktop\Screen shot 2011-11-03 at 2.19.34 PM.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0"/>
            <a:ext cx="5715000" cy="634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43" name="TextBox 1"/>
          <p:cNvSpPr txBox="1">
            <a:spLocks noChangeArrowheads="1"/>
          </p:cNvSpPr>
          <p:nvPr/>
        </p:nvSpPr>
        <p:spPr bwMode="auto">
          <a:xfrm>
            <a:off x="1981200" y="6256338"/>
            <a:ext cx="517525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SzPct val="85000"/>
              <a:buFont typeface="Wingdings 2" pitchFamily="18" charset="2"/>
              <a:buChar char=""/>
              <a:defRPr sz="2700">
                <a:solidFill>
                  <a:schemeClr val="tx1"/>
                </a:solidFill>
                <a:latin typeface="Georgia" pitchFamily="18" charset="0"/>
              </a:defRPr>
            </a:lvl1pPr>
            <a:lvl2pPr marL="742950" indent="-285750" eaLnBrk="0" hangingPunct="0">
              <a:spcBef>
                <a:spcPct val="20000"/>
              </a:spcBef>
              <a:buClr>
                <a:schemeClr val="accent2"/>
              </a:buClr>
              <a:buSzPct val="70000"/>
              <a:buFont typeface="Wingdings" pitchFamily="2" charset="2"/>
              <a:buChar char=""/>
              <a:defRPr sz="2200">
                <a:solidFill>
                  <a:schemeClr val="tx2"/>
                </a:solidFill>
                <a:latin typeface="Georgia" pitchFamily="18" charset="0"/>
              </a:defRPr>
            </a:lvl2pPr>
            <a:lvl3pPr marL="1143000" indent="-228600" eaLnBrk="0" hangingPunct="0">
              <a:spcBef>
                <a:spcPct val="20000"/>
              </a:spcBef>
              <a:buClr>
                <a:srgbClr val="5BD078"/>
              </a:buClr>
              <a:buSzPct val="75000"/>
              <a:buFont typeface="Wingdings 2" pitchFamily="18" charset="2"/>
              <a:buChar char=""/>
              <a:defRPr sz="2000">
                <a:solidFill>
                  <a:schemeClr val="tx1"/>
                </a:solidFill>
                <a:latin typeface="Georgia" pitchFamily="18" charset="0"/>
              </a:defRPr>
            </a:lvl3pPr>
            <a:lvl4pPr marL="1600200" indent="-228600" eaLnBrk="0" hangingPunct="0">
              <a:spcBef>
                <a:spcPct val="20000"/>
              </a:spcBef>
              <a:buClr>
                <a:srgbClr val="A5D028"/>
              </a:buClr>
              <a:buSzPct val="70000"/>
              <a:buFont typeface="Wingdings" pitchFamily="2" charset="2"/>
              <a:buChar char=""/>
              <a:defRPr sz="2000">
                <a:solidFill>
                  <a:schemeClr val="tx2"/>
                </a:solidFill>
                <a:latin typeface="Georgia" pitchFamily="18" charset="0"/>
              </a:defRPr>
            </a:lvl4pPr>
            <a:lvl5pPr marL="2057400" indent="-228600" eaLnBrk="0" hangingPunct="0">
              <a:spcBef>
                <a:spcPct val="20000"/>
              </a:spcBef>
              <a:buClr>
                <a:srgbClr val="F5C040"/>
              </a:buClr>
              <a:buChar char="•"/>
              <a:defRPr>
                <a:solidFill>
                  <a:schemeClr val="tx1"/>
                </a:solidFill>
                <a:latin typeface="Georgia" pitchFamily="18" charset="0"/>
              </a:defRPr>
            </a:lvl5pPr>
            <a:lvl6pPr marL="2514600" indent="-228600" eaLnBrk="0" fontAlgn="base" hangingPunct="0">
              <a:spcBef>
                <a:spcPct val="20000"/>
              </a:spcBef>
              <a:spcAft>
                <a:spcPct val="0"/>
              </a:spcAft>
              <a:buClr>
                <a:srgbClr val="F5C040"/>
              </a:buClr>
              <a:buChar char="•"/>
              <a:defRPr>
                <a:solidFill>
                  <a:schemeClr val="tx1"/>
                </a:solidFill>
                <a:latin typeface="Georgia" pitchFamily="18" charset="0"/>
              </a:defRPr>
            </a:lvl6pPr>
            <a:lvl7pPr marL="2971800" indent="-228600" eaLnBrk="0" fontAlgn="base" hangingPunct="0">
              <a:spcBef>
                <a:spcPct val="20000"/>
              </a:spcBef>
              <a:spcAft>
                <a:spcPct val="0"/>
              </a:spcAft>
              <a:buClr>
                <a:srgbClr val="F5C040"/>
              </a:buClr>
              <a:buChar char="•"/>
              <a:defRPr>
                <a:solidFill>
                  <a:schemeClr val="tx1"/>
                </a:solidFill>
                <a:latin typeface="Georgia" pitchFamily="18" charset="0"/>
              </a:defRPr>
            </a:lvl7pPr>
            <a:lvl8pPr marL="3429000" indent="-228600" eaLnBrk="0" fontAlgn="base" hangingPunct="0">
              <a:spcBef>
                <a:spcPct val="20000"/>
              </a:spcBef>
              <a:spcAft>
                <a:spcPct val="0"/>
              </a:spcAft>
              <a:buClr>
                <a:srgbClr val="F5C040"/>
              </a:buClr>
              <a:buChar char="•"/>
              <a:defRPr>
                <a:solidFill>
                  <a:schemeClr val="tx1"/>
                </a:solidFill>
                <a:latin typeface="Georgia" pitchFamily="18" charset="0"/>
              </a:defRPr>
            </a:lvl8pPr>
            <a:lvl9pPr marL="3886200" indent="-228600" eaLnBrk="0" fontAlgn="base" hangingPunct="0">
              <a:spcBef>
                <a:spcPct val="20000"/>
              </a:spcBef>
              <a:spcAft>
                <a:spcPct val="0"/>
              </a:spcAft>
              <a:buClr>
                <a:srgbClr val="F5C040"/>
              </a:buClr>
              <a:buChar char="•"/>
              <a:defRPr>
                <a:solidFill>
                  <a:schemeClr val="tx1"/>
                </a:solidFill>
                <a:latin typeface="Georgia" pitchFamily="18" charset="0"/>
              </a:defRPr>
            </a:lvl9pPr>
          </a:lstStyle>
          <a:p>
            <a:pPr algn="ctr" eaLnBrk="1" hangingPunct="1">
              <a:spcBef>
                <a:spcPct val="0"/>
              </a:spcBef>
              <a:buClrTx/>
              <a:buSzTx/>
              <a:buFontTx/>
              <a:buNone/>
            </a:pPr>
            <a:r>
              <a:rPr lang="en-US" altLang="en-US" sz="2600" b="1" dirty="0">
                <a:solidFill>
                  <a:schemeClr val="tx2"/>
                </a:solidFill>
                <a:latin typeface="Franklin Gothic Book"/>
                <a:ea typeface="MS PGothic" pitchFamily="34" charset="-128"/>
              </a:rPr>
              <a:t>http://www.medlineplus.gov</a:t>
            </a:r>
          </a:p>
        </p:txBody>
      </p:sp>
    </p:spTree>
    <p:extLst>
      <p:ext uri="{BB962C8B-B14F-4D97-AF65-F5344CB8AC3E}">
        <p14:creationId xmlns:p14="http://schemas.microsoft.com/office/powerpoint/2010/main" val="2375746081"/>
      </p:ext>
    </p:extLst>
  </p:cSld>
  <p:clrMapOvr>
    <a:masterClrMapping/>
  </p:clrMapOvr>
  <p:transition spd="slow" advTm="37612"/>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0584" t="8283" r="22094" b="15974"/>
          <a:stretch/>
        </p:blipFill>
        <p:spPr bwMode="auto">
          <a:xfrm>
            <a:off x="603770" y="75418"/>
            <a:ext cx="8028065" cy="66301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774377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600" dirty="0"/>
              <a:t>7. Use the Teach-Back Method</a:t>
            </a:r>
          </a:p>
        </p:txBody>
      </p:sp>
      <p:sp>
        <p:nvSpPr>
          <p:cNvPr id="3" name="Content Placeholder 2"/>
          <p:cNvSpPr>
            <a:spLocks noGrp="1"/>
          </p:cNvSpPr>
          <p:nvPr>
            <p:ph idx="1"/>
          </p:nvPr>
        </p:nvSpPr>
        <p:spPr>
          <a:xfrm>
            <a:off x="457200" y="1828800"/>
            <a:ext cx="8229600" cy="4297363"/>
          </a:xfrm>
        </p:spPr>
        <p:txBody>
          <a:bodyPr>
            <a:normAutofit/>
          </a:bodyPr>
          <a:lstStyle/>
          <a:p>
            <a:pPr marL="0" indent="0" algn="ctr">
              <a:buNone/>
            </a:pPr>
            <a:endParaRPr lang="en-US" dirty="0"/>
          </a:p>
          <a:p>
            <a:pPr marL="0" indent="0" algn="ctr">
              <a:buNone/>
            </a:pPr>
            <a:r>
              <a:rPr lang="en-US" dirty="0"/>
              <a:t>Immediately after leaving the doctor’s office, patients forget </a:t>
            </a:r>
            <a:r>
              <a:rPr lang="en-US" b="1" dirty="0">
                <a:solidFill>
                  <a:srgbClr val="00B0F0"/>
                </a:solidFill>
              </a:rPr>
              <a:t>40-80% </a:t>
            </a:r>
            <a:r>
              <a:rPr lang="en-US" dirty="0"/>
              <a:t>of what they heard.  Almost </a:t>
            </a:r>
            <a:r>
              <a:rPr lang="en-US" b="1" dirty="0">
                <a:solidFill>
                  <a:schemeClr val="accent2"/>
                </a:solidFill>
              </a:rPr>
              <a:t>50% </a:t>
            </a:r>
            <a:r>
              <a:rPr lang="en-US" dirty="0"/>
              <a:t>of what they do remember is wrong.</a:t>
            </a:r>
          </a:p>
        </p:txBody>
      </p:sp>
      <p:sp>
        <p:nvSpPr>
          <p:cNvPr id="4" name="TextBox 3"/>
          <p:cNvSpPr txBox="1"/>
          <p:nvPr/>
        </p:nvSpPr>
        <p:spPr>
          <a:xfrm>
            <a:off x="5654600" y="6324601"/>
            <a:ext cx="2362200" cy="246221"/>
          </a:xfrm>
          <a:prstGeom prst="rect">
            <a:avLst/>
          </a:prstGeom>
          <a:noFill/>
        </p:spPr>
        <p:txBody>
          <a:bodyPr wrap="square" rtlCol="0">
            <a:spAutoFit/>
          </a:bodyPr>
          <a:lstStyle/>
          <a:p>
            <a:r>
              <a:rPr lang="en-US" sz="1000" dirty="0">
                <a:solidFill>
                  <a:srgbClr val="434342"/>
                </a:solidFill>
              </a:rPr>
              <a:t>SOURCE: http://www.healthed.com</a:t>
            </a:r>
          </a:p>
        </p:txBody>
      </p:sp>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3222" y="3534219"/>
            <a:ext cx="8131428" cy="2609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3633426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600" dirty="0"/>
              <a:t>7. Use the Teach-Back Method</a:t>
            </a:r>
          </a:p>
        </p:txBody>
      </p:sp>
      <p:sp>
        <p:nvSpPr>
          <p:cNvPr id="3" name="Content Placeholder 2"/>
          <p:cNvSpPr>
            <a:spLocks noGrp="1"/>
          </p:cNvSpPr>
          <p:nvPr>
            <p:ph idx="1"/>
          </p:nvPr>
        </p:nvSpPr>
        <p:spPr>
          <a:xfrm>
            <a:off x="457200" y="1828800"/>
            <a:ext cx="8229600" cy="4297363"/>
          </a:xfrm>
        </p:spPr>
        <p:txBody>
          <a:bodyPr>
            <a:normAutofit/>
          </a:bodyPr>
          <a:lstStyle/>
          <a:p>
            <a:pPr marL="0" indent="0">
              <a:lnSpc>
                <a:spcPct val="110000"/>
              </a:lnSpc>
              <a:spcBef>
                <a:spcPts val="0"/>
              </a:spcBef>
              <a:spcAft>
                <a:spcPts val="400"/>
              </a:spcAft>
              <a:buNone/>
              <a:defRPr/>
            </a:pPr>
            <a:r>
              <a:rPr lang="en-US" sz="2900" dirty="0"/>
              <a:t>Supported by AHRQ research</a:t>
            </a:r>
          </a:p>
          <a:p>
            <a:pPr marL="795338" lvl="1" indent="-342900">
              <a:lnSpc>
                <a:spcPct val="110000"/>
              </a:lnSpc>
              <a:spcBef>
                <a:spcPts val="0"/>
              </a:spcBef>
              <a:buClr>
                <a:srgbClr val="00B0F0"/>
              </a:buClr>
              <a:buSzPct val="100000"/>
              <a:buFont typeface="Wingdings" panose="05000000000000000000" pitchFamily="2" charset="2"/>
              <a:buChar char="§"/>
              <a:defRPr/>
            </a:pPr>
            <a:r>
              <a:rPr lang="en-US" sz="2400" dirty="0"/>
              <a:t>“Asking that patients recall and restate what they have been told” was one of the </a:t>
            </a:r>
            <a:r>
              <a:rPr lang="en-US" sz="2400" dirty="0">
                <a:solidFill>
                  <a:srgbClr val="00B0F0"/>
                </a:solidFill>
              </a:rPr>
              <a:t>11 top patient safety practices </a:t>
            </a:r>
            <a:r>
              <a:rPr lang="en-US" sz="2400" dirty="0"/>
              <a:t>based on the strength of scientific evidence.</a:t>
            </a:r>
            <a:r>
              <a:rPr lang="en-US" sz="2100" dirty="0"/>
              <a:t>	</a:t>
            </a:r>
          </a:p>
          <a:p>
            <a:pPr marL="0" lvl="1" indent="0">
              <a:lnSpc>
                <a:spcPct val="110000"/>
              </a:lnSpc>
              <a:spcBef>
                <a:spcPts val="0"/>
              </a:spcBef>
              <a:buNone/>
              <a:defRPr/>
            </a:pPr>
            <a:r>
              <a:rPr lang="en-US" sz="2800" dirty="0"/>
              <a:t>Healthy People 2020 objective</a:t>
            </a:r>
          </a:p>
          <a:p>
            <a:pPr marL="790575" lvl="2" indent="-342900">
              <a:spcBef>
                <a:spcPct val="0"/>
              </a:spcBef>
              <a:spcAft>
                <a:spcPts val="1000"/>
              </a:spcAft>
              <a:buSzPct val="100000"/>
              <a:buFont typeface="Wingdings" panose="05000000000000000000" pitchFamily="2" charset="2"/>
              <a:buChar char="§"/>
            </a:pPr>
            <a:r>
              <a:rPr lang="en-US" altLang="en-US" sz="2400" dirty="0"/>
              <a:t>Increase the proportion of persons who report their health care provider always asked them to </a:t>
            </a:r>
            <a:r>
              <a:rPr lang="en-US" altLang="en-US" sz="2400" dirty="0">
                <a:solidFill>
                  <a:schemeClr val="accent2"/>
                </a:solidFill>
              </a:rPr>
              <a:t>describe how they will follow the instructions</a:t>
            </a:r>
            <a:r>
              <a:rPr lang="en-US" altLang="en-US" sz="2400" dirty="0">
                <a:cs typeface="Arial" pitchFamily="34" charset="0"/>
              </a:rPr>
              <a:t>.</a:t>
            </a:r>
            <a:endParaRPr lang="en-US" sz="2600" dirty="0"/>
          </a:p>
          <a:p>
            <a:endParaRPr lang="en-US" dirty="0"/>
          </a:p>
        </p:txBody>
      </p:sp>
      <p:sp>
        <p:nvSpPr>
          <p:cNvPr id="4" name="TextBox 3"/>
          <p:cNvSpPr txBox="1"/>
          <p:nvPr/>
        </p:nvSpPr>
        <p:spPr>
          <a:xfrm>
            <a:off x="5257800" y="6324601"/>
            <a:ext cx="3200400" cy="248786"/>
          </a:xfrm>
          <a:prstGeom prst="rect">
            <a:avLst/>
          </a:prstGeom>
          <a:noFill/>
        </p:spPr>
        <p:txBody>
          <a:bodyPr wrap="square" rtlCol="0">
            <a:spAutoFit/>
          </a:bodyPr>
          <a:lstStyle/>
          <a:p>
            <a:pPr marL="274320" lvl="1">
              <a:lnSpc>
                <a:spcPct val="110000"/>
              </a:lnSpc>
              <a:defRPr/>
            </a:pPr>
            <a:r>
              <a:rPr lang="en-US" sz="1000" dirty="0">
                <a:solidFill>
                  <a:srgbClr val="434342"/>
                </a:solidFill>
              </a:rPr>
              <a:t>SOURCE: Making Health Care Safer, AHRQ 2001</a:t>
            </a:r>
          </a:p>
        </p:txBody>
      </p:sp>
    </p:spTree>
    <p:extLst>
      <p:ext uri="{BB962C8B-B14F-4D97-AF65-F5344CB8AC3E}">
        <p14:creationId xmlns:p14="http://schemas.microsoft.com/office/powerpoint/2010/main" val="331220362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p:txBody>
          <a:bodyPr>
            <a:normAutofit/>
          </a:bodyPr>
          <a:lstStyle/>
          <a:p>
            <a:pPr eaLnBrk="1" hangingPunct="1"/>
            <a:r>
              <a:rPr lang="en-US" altLang="en-US" sz="5600" dirty="0">
                <a:solidFill>
                  <a:schemeClr val="bg1"/>
                </a:solidFill>
                <a:cs typeface="Arial" pitchFamily="34" charset="0"/>
              </a:rPr>
              <a:t>7. Use the Teach-Back Method</a:t>
            </a:r>
            <a:endParaRPr lang="en-US" altLang="en-US" sz="5600" dirty="0">
              <a:solidFill>
                <a:schemeClr val="bg1"/>
              </a:solidFill>
            </a:endParaRPr>
          </a:p>
        </p:txBody>
      </p:sp>
      <p:sp>
        <p:nvSpPr>
          <p:cNvPr id="129027" name="Rectangle 3"/>
          <p:cNvSpPr>
            <a:spLocks noGrp="1" noChangeArrowheads="1"/>
          </p:cNvSpPr>
          <p:nvPr>
            <p:ph sz="quarter" idx="1"/>
          </p:nvPr>
        </p:nvSpPr>
        <p:spPr>
          <a:xfrm>
            <a:off x="304800" y="1905000"/>
            <a:ext cx="8610600" cy="4267200"/>
          </a:xfrm>
        </p:spPr>
        <p:txBody>
          <a:bodyPr/>
          <a:lstStyle/>
          <a:p>
            <a:pPr eaLnBrk="1" hangingPunct="1">
              <a:lnSpc>
                <a:spcPct val="90000"/>
              </a:lnSpc>
              <a:spcBef>
                <a:spcPct val="0"/>
              </a:spcBef>
              <a:spcAft>
                <a:spcPts val="600"/>
              </a:spcAft>
              <a:buClr>
                <a:schemeClr val="accent3"/>
              </a:buClr>
              <a:buSzPct val="100000"/>
              <a:buFont typeface="Wingdings" panose="05000000000000000000" pitchFamily="2" charset="2"/>
              <a:buChar char="§"/>
            </a:pPr>
            <a:r>
              <a:rPr lang="en-US" altLang="en-US" sz="2800" dirty="0"/>
              <a:t>A chance to </a:t>
            </a:r>
            <a:r>
              <a:rPr lang="en-US" altLang="en-US" sz="2800" b="1" dirty="0">
                <a:solidFill>
                  <a:schemeClr val="accent3"/>
                </a:solidFill>
              </a:rPr>
              <a:t>check for understanding </a:t>
            </a:r>
            <a:r>
              <a:rPr lang="en-US" altLang="en-US" sz="2800" dirty="0"/>
              <a:t>and, if necessary, re-teach the information.</a:t>
            </a:r>
          </a:p>
          <a:p>
            <a:pPr eaLnBrk="1" hangingPunct="1">
              <a:lnSpc>
                <a:spcPct val="90000"/>
              </a:lnSpc>
              <a:spcBef>
                <a:spcPct val="0"/>
              </a:spcBef>
              <a:buClr>
                <a:schemeClr val="accent3"/>
              </a:buClr>
              <a:buSzPct val="100000"/>
              <a:buFont typeface="Wingdings" panose="05000000000000000000" pitchFamily="2" charset="2"/>
              <a:buChar char="§"/>
            </a:pPr>
            <a:endParaRPr lang="en-US" altLang="en-US" sz="2800" dirty="0"/>
          </a:p>
          <a:p>
            <a:pPr eaLnBrk="1" hangingPunct="1">
              <a:lnSpc>
                <a:spcPct val="90000"/>
              </a:lnSpc>
              <a:spcBef>
                <a:spcPct val="0"/>
              </a:spcBef>
              <a:buClr>
                <a:schemeClr val="accent3"/>
              </a:buClr>
              <a:buSzPct val="100000"/>
              <a:buFont typeface="Wingdings" panose="05000000000000000000" pitchFamily="2" charset="2"/>
              <a:buChar char="§"/>
            </a:pPr>
            <a:r>
              <a:rPr lang="en-US" altLang="en-US" sz="2800" dirty="0"/>
              <a:t>Ask patients to repeat </a:t>
            </a:r>
            <a:r>
              <a:rPr lang="en-US" altLang="en-US" sz="2800" b="1" dirty="0">
                <a:solidFill>
                  <a:schemeClr val="accent2"/>
                </a:solidFill>
              </a:rPr>
              <a:t>in their own words</a:t>
            </a:r>
            <a:r>
              <a:rPr lang="en-US" altLang="en-US" sz="2800" dirty="0">
                <a:solidFill>
                  <a:schemeClr val="accent2"/>
                </a:solidFill>
              </a:rPr>
              <a:t> </a:t>
            </a:r>
            <a:r>
              <a:rPr lang="en-US" altLang="en-US" sz="2800" dirty="0"/>
              <a:t>what they need to know or do. </a:t>
            </a:r>
          </a:p>
          <a:p>
            <a:pPr eaLnBrk="1" hangingPunct="1">
              <a:lnSpc>
                <a:spcPct val="90000"/>
              </a:lnSpc>
              <a:spcBef>
                <a:spcPct val="0"/>
              </a:spcBef>
              <a:buClr>
                <a:schemeClr val="accent3"/>
              </a:buClr>
              <a:buSzPct val="100000"/>
              <a:buFont typeface="Wingdings" panose="05000000000000000000" pitchFamily="2" charset="2"/>
              <a:buChar char="§"/>
            </a:pPr>
            <a:endParaRPr lang="en-US" altLang="en-US" sz="2800" dirty="0"/>
          </a:p>
          <a:p>
            <a:pPr eaLnBrk="1" hangingPunct="1">
              <a:lnSpc>
                <a:spcPct val="90000"/>
              </a:lnSpc>
              <a:spcBef>
                <a:spcPct val="0"/>
              </a:spcBef>
              <a:buClr>
                <a:schemeClr val="accent3"/>
              </a:buClr>
              <a:buSzPct val="100000"/>
              <a:buFont typeface="Wingdings" panose="05000000000000000000" pitchFamily="2" charset="2"/>
              <a:buChar char="§"/>
            </a:pPr>
            <a:r>
              <a:rPr lang="en-US" altLang="en-US" sz="2800" b="1" dirty="0"/>
              <a:t>NOT</a:t>
            </a:r>
            <a:r>
              <a:rPr lang="en-US" altLang="en-US" sz="2800" dirty="0"/>
              <a:t> a test of the patient, but of how well </a:t>
            </a:r>
            <a:r>
              <a:rPr lang="en-US" altLang="en-US" sz="2800" b="1" i="1" dirty="0">
                <a:solidFill>
                  <a:srgbClr val="00B050"/>
                </a:solidFill>
              </a:rPr>
              <a:t>you </a:t>
            </a:r>
            <a:r>
              <a:rPr lang="en-US" altLang="en-US" sz="2800" dirty="0"/>
              <a:t>explained a concept.</a:t>
            </a:r>
          </a:p>
          <a:p>
            <a:pPr eaLnBrk="1" hangingPunct="1">
              <a:lnSpc>
                <a:spcPct val="90000"/>
              </a:lnSpc>
              <a:spcBef>
                <a:spcPct val="0"/>
              </a:spcBef>
              <a:buClr>
                <a:schemeClr val="accent3"/>
              </a:buClr>
              <a:buSzPct val="100000"/>
              <a:buFont typeface="Wingdings" panose="05000000000000000000" pitchFamily="2" charset="2"/>
              <a:buChar char="§"/>
            </a:pPr>
            <a:endParaRPr lang="en-US" altLang="en-US" sz="2800" dirty="0"/>
          </a:p>
          <a:p>
            <a:pPr eaLnBrk="1" hangingPunct="1">
              <a:lnSpc>
                <a:spcPct val="90000"/>
              </a:lnSpc>
              <a:spcBef>
                <a:spcPct val="0"/>
              </a:spcBef>
              <a:buClr>
                <a:schemeClr val="accent3"/>
              </a:buClr>
              <a:buSzPct val="100000"/>
              <a:buFont typeface="Wingdings" panose="05000000000000000000" pitchFamily="2" charset="2"/>
              <a:buChar char="§"/>
            </a:pPr>
            <a:r>
              <a:rPr lang="en-US" altLang="en-US" sz="2800" dirty="0"/>
              <a:t>Can be used by </a:t>
            </a:r>
            <a:r>
              <a:rPr lang="en-US" altLang="en-US" sz="2800" b="1" dirty="0">
                <a:solidFill>
                  <a:schemeClr val="accent3"/>
                </a:solidFill>
              </a:rPr>
              <a:t>any member </a:t>
            </a:r>
            <a:r>
              <a:rPr lang="en-US" altLang="en-US" sz="2800" dirty="0"/>
              <a:t>of the health care team.</a:t>
            </a:r>
          </a:p>
          <a:p>
            <a:pPr eaLnBrk="1" hangingPunct="1">
              <a:lnSpc>
                <a:spcPct val="90000"/>
              </a:lnSpc>
              <a:spcBef>
                <a:spcPct val="0"/>
              </a:spcBef>
              <a:buFont typeface="Arial Unicode MS" pitchFamily="34" charset="-128"/>
              <a:buChar char="●"/>
            </a:pPr>
            <a:endParaRPr lang="en-US" altLang="en-US" sz="2500" dirty="0"/>
          </a:p>
          <a:p>
            <a:pPr eaLnBrk="1" hangingPunct="1">
              <a:lnSpc>
                <a:spcPct val="70000"/>
              </a:lnSpc>
              <a:buFont typeface="Arial Unicode MS" pitchFamily="34" charset="-128"/>
              <a:buNone/>
            </a:pPr>
            <a:endParaRPr lang="en-US" altLang="en-US" sz="2400" dirty="0"/>
          </a:p>
        </p:txBody>
      </p:sp>
    </p:spTree>
    <p:extLst>
      <p:ext uri="{BB962C8B-B14F-4D97-AF65-F5344CB8AC3E}">
        <p14:creationId xmlns:p14="http://schemas.microsoft.com/office/powerpoint/2010/main" val="37039647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itle 1"/>
          <p:cNvSpPr>
            <a:spLocks noGrp="1"/>
          </p:cNvSpPr>
          <p:nvPr>
            <p:ph type="title"/>
          </p:nvPr>
        </p:nvSpPr>
        <p:spPr/>
        <p:txBody>
          <a:bodyPr>
            <a:normAutofit/>
          </a:bodyPr>
          <a:lstStyle/>
          <a:p>
            <a:pPr eaLnBrk="1" hangingPunct="1"/>
            <a:r>
              <a:rPr lang="en-US" altLang="en-US" sz="5600" dirty="0">
                <a:solidFill>
                  <a:schemeClr val="bg1"/>
                </a:solidFill>
                <a:cs typeface="Arial" pitchFamily="34" charset="0"/>
              </a:rPr>
              <a:t>Health literacy is required to…</a:t>
            </a:r>
          </a:p>
        </p:txBody>
      </p:sp>
      <p:sp>
        <p:nvSpPr>
          <p:cNvPr id="102403" name="Content Placeholder 2"/>
          <p:cNvSpPr>
            <a:spLocks noGrp="1"/>
          </p:cNvSpPr>
          <p:nvPr>
            <p:ph sz="quarter" idx="1"/>
          </p:nvPr>
        </p:nvSpPr>
        <p:spPr>
          <a:xfrm>
            <a:off x="304800" y="1828800"/>
            <a:ext cx="8597900" cy="4572000"/>
          </a:xfrm>
        </p:spPr>
        <p:txBody>
          <a:bodyPr>
            <a:normAutofit fontScale="92500" lnSpcReduction="10000"/>
          </a:bodyPr>
          <a:lstStyle/>
          <a:p>
            <a:pPr eaLnBrk="1" hangingPunct="1">
              <a:spcBef>
                <a:spcPct val="0"/>
              </a:spcBef>
              <a:spcAft>
                <a:spcPts val="1200"/>
              </a:spcAft>
              <a:buClr>
                <a:srgbClr val="00B0F0"/>
              </a:buClr>
              <a:buSzPct val="100000"/>
              <a:buFont typeface="Wingdings" panose="05000000000000000000" pitchFamily="2" charset="2"/>
              <a:buChar char="§"/>
            </a:pPr>
            <a:r>
              <a:rPr lang="en-US" altLang="en-US" sz="2600" dirty="0"/>
              <a:t>Fill out patient information and consent </a:t>
            </a:r>
            <a:r>
              <a:rPr lang="en-US" altLang="en-US" sz="2600" b="1" dirty="0"/>
              <a:t>forms</a:t>
            </a:r>
          </a:p>
          <a:p>
            <a:pPr eaLnBrk="1" hangingPunct="1">
              <a:spcBef>
                <a:spcPct val="0"/>
              </a:spcBef>
              <a:spcAft>
                <a:spcPts val="1200"/>
              </a:spcAft>
              <a:buClr>
                <a:srgbClr val="00B0F0"/>
              </a:buClr>
              <a:buSzPct val="100000"/>
              <a:buFont typeface="Wingdings" panose="05000000000000000000" pitchFamily="2" charset="2"/>
              <a:buChar char="§"/>
            </a:pPr>
            <a:r>
              <a:rPr lang="en-US" altLang="en-US" sz="2600" dirty="0"/>
              <a:t>Follow </a:t>
            </a:r>
            <a:r>
              <a:rPr lang="en-US" altLang="en-US" sz="2600" b="1" dirty="0"/>
              <a:t>treatment plans </a:t>
            </a:r>
          </a:p>
          <a:p>
            <a:pPr eaLnBrk="1" hangingPunct="1">
              <a:spcBef>
                <a:spcPct val="0"/>
              </a:spcBef>
              <a:spcAft>
                <a:spcPts val="1200"/>
              </a:spcAft>
              <a:buClr>
                <a:srgbClr val="00B0F0"/>
              </a:buClr>
              <a:buSzPct val="100000"/>
              <a:buFont typeface="Wingdings" panose="05000000000000000000" pitchFamily="2" charset="2"/>
              <a:buChar char="§"/>
            </a:pPr>
            <a:r>
              <a:rPr lang="en-US" altLang="en-US" sz="2600" dirty="0"/>
              <a:t>Read </a:t>
            </a:r>
            <a:r>
              <a:rPr lang="en-US" altLang="en-US" sz="2600" b="1" dirty="0"/>
              <a:t>handouts</a:t>
            </a:r>
            <a:r>
              <a:rPr lang="en-US" altLang="en-US" sz="2600" dirty="0"/>
              <a:t>, brochures, and news about health topics</a:t>
            </a:r>
          </a:p>
          <a:p>
            <a:pPr eaLnBrk="1" hangingPunct="1">
              <a:spcBef>
                <a:spcPct val="0"/>
              </a:spcBef>
              <a:spcAft>
                <a:spcPts val="1200"/>
              </a:spcAft>
              <a:buClr>
                <a:srgbClr val="00B0F0"/>
              </a:buClr>
              <a:buSzPct val="100000"/>
              <a:buFont typeface="Wingdings" panose="05000000000000000000" pitchFamily="2" charset="2"/>
              <a:buChar char="§"/>
            </a:pPr>
            <a:r>
              <a:rPr lang="en-US" altLang="en-US" sz="2600" dirty="0"/>
              <a:t>Figure out </a:t>
            </a:r>
            <a:r>
              <a:rPr lang="en-US" altLang="en-US" sz="2600" b="1" dirty="0"/>
              <a:t>timing and dosage </a:t>
            </a:r>
            <a:r>
              <a:rPr lang="en-US" altLang="en-US" sz="2600" dirty="0"/>
              <a:t>of medicines</a:t>
            </a:r>
          </a:p>
          <a:p>
            <a:pPr eaLnBrk="1" hangingPunct="1">
              <a:spcBef>
                <a:spcPct val="0"/>
              </a:spcBef>
              <a:spcAft>
                <a:spcPts val="1200"/>
              </a:spcAft>
              <a:buClr>
                <a:srgbClr val="00B0F0"/>
              </a:buClr>
              <a:buSzPct val="100000"/>
              <a:buFont typeface="Wingdings" panose="05000000000000000000" pitchFamily="2" charset="2"/>
              <a:buChar char="§"/>
            </a:pPr>
            <a:r>
              <a:rPr lang="en-US" altLang="en-US" sz="2600" dirty="0"/>
              <a:t>Follow cancer screening </a:t>
            </a:r>
            <a:r>
              <a:rPr lang="en-US" altLang="en-US" sz="2600" b="1" dirty="0"/>
              <a:t>guidelines</a:t>
            </a:r>
          </a:p>
          <a:p>
            <a:pPr eaLnBrk="1" hangingPunct="1">
              <a:spcBef>
                <a:spcPct val="0"/>
              </a:spcBef>
              <a:spcAft>
                <a:spcPts val="1200"/>
              </a:spcAft>
              <a:buClr>
                <a:srgbClr val="00B0F0"/>
              </a:buClr>
              <a:buSzPct val="100000"/>
              <a:buFont typeface="Wingdings" panose="05000000000000000000" pitchFamily="2" charset="2"/>
              <a:buChar char="§"/>
            </a:pPr>
            <a:r>
              <a:rPr lang="en-US" altLang="en-US" sz="2600" dirty="0"/>
              <a:t>Use </a:t>
            </a:r>
            <a:r>
              <a:rPr lang="en-US" altLang="en-US" sz="2600" b="1" dirty="0"/>
              <a:t>medical tools </a:t>
            </a:r>
            <a:r>
              <a:rPr lang="en-US" altLang="en-US" sz="2600" dirty="0"/>
              <a:t>for personal care </a:t>
            </a:r>
          </a:p>
          <a:p>
            <a:pPr eaLnBrk="1" hangingPunct="1">
              <a:spcBef>
                <a:spcPct val="0"/>
              </a:spcBef>
              <a:spcAft>
                <a:spcPts val="1200"/>
              </a:spcAft>
              <a:buClr>
                <a:srgbClr val="00B0F0"/>
              </a:buClr>
              <a:buSzPct val="100000"/>
              <a:buFont typeface="Wingdings" panose="05000000000000000000" pitchFamily="2" charset="2"/>
              <a:buChar char="§"/>
            </a:pPr>
            <a:r>
              <a:rPr lang="en-US" altLang="en-US" sz="2600" dirty="0"/>
              <a:t>Figure out </a:t>
            </a:r>
            <a:r>
              <a:rPr lang="en-US" altLang="en-US" sz="2600" b="1" dirty="0"/>
              <a:t>health insurance </a:t>
            </a:r>
            <a:r>
              <a:rPr lang="en-US" altLang="en-US" sz="2600" dirty="0"/>
              <a:t>benefits</a:t>
            </a:r>
          </a:p>
          <a:p>
            <a:pPr eaLnBrk="1" hangingPunct="1">
              <a:spcBef>
                <a:spcPct val="0"/>
              </a:spcBef>
              <a:spcAft>
                <a:spcPts val="1200"/>
              </a:spcAft>
              <a:buClr>
                <a:srgbClr val="00B0F0"/>
              </a:buClr>
              <a:buSzPct val="100000"/>
              <a:buFont typeface="Wingdings" panose="05000000000000000000" pitchFamily="2" charset="2"/>
              <a:buChar char="§"/>
            </a:pPr>
            <a:r>
              <a:rPr lang="en-US" altLang="en-US" sz="2600" dirty="0"/>
              <a:t>Know </a:t>
            </a:r>
            <a:r>
              <a:rPr lang="en-US" altLang="en-US" sz="2600" b="1" dirty="0"/>
              <a:t>where to go </a:t>
            </a:r>
            <a:r>
              <a:rPr lang="en-US" altLang="en-US" sz="2600" dirty="0"/>
              <a:t>for appropriate care</a:t>
            </a:r>
          </a:p>
          <a:p>
            <a:pPr eaLnBrk="1" hangingPunct="1">
              <a:spcBef>
                <a:spcPct val="0"/>
              </a:spcBef>
              <a:spcAft>
                <a:spcPts val="1200"/>
              </a:spcAft>
              <a:buClr>
                <a:srgbClr val="00B0F0"/>
              </a:buClr>
              <a:buSzPct val="100000"/>
              <a:buFont typeface="Wingdings" panose="05000000000000000000" pitchFamily="2" charset="2"/>
              <a:buChar char="§"/>
            </a:pPr>
            <a:r>
              <a:rPr lang="en-US" altLang="en-US" sz="2600" dirty="0"/>
              <a:t>and much more…</a:t>
            </a:r>
          </a:p>
          <a:p>
            <a:pPr eaLnBrk="1" hangingPunct="1">
              <a:spcBef>
                <a:spcPct val="0"/>
              </a:spcBef>
            </a:pPr>
            <a:endParaRPr lang="en-US" altLang="en-US" dirty="0"/>
          </a:p>
          <a:p>
            <a:pPr eaLnBrk="1" hangingPunct="1">
              <a:spcBef>
                <a:spcPct val="0"/>
              </a:spcBef>
              <a:spcAft>
                <a:spcPts val="600"/>
              </a:spcAft>
              <a:buFont typeface="Arial" pitchFamily="34" charset="0"/>
              <a:buNone/>
            </a:pPr>
            <a:endParaRPr lang="en-US" altLang="en-US" dirty="0"/>
          </a:p>
        </p:txBody>
      </p:sp>
      <p:pic>
        <p:nvPicPr>
          <p:cNvPr id="1026" name="Picture 2" descr="C:\Users\eaedghill\AppData\Local\Microsoft\Windows\Temporary Internet Files\Content.IE5\MGKEMVLA\dglxasset[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54505" y="1676400"/>
            <a:ext cx="1484695" cy="98941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eaedghill\AppData\Local\Microsoft\Windows\Temporary Internet Files\Content.IE5\SYMTLJZ1\MP900406774[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89006" y="3352800"/>
            <a:ext cx="1550194" cy="17526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eaedghill\AppData\Local\Microsoft\Windows\Temporary Internet Files\Content.IE5\H9D57QKD\MP900422280[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24600" y="5257800"/>
            <a:ext cx="1521740" cy="11859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560092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3"/>
          <p:cNvSpPr>
            <a:spLocks noGrp="1" noChangeArrowheads="1"/>
          </p:cNvSpPr>
          <p:nvPr>
            <p:ph sz="quarter" idx="1"/>
          </p:nvPr>
        </p:nvSpPr>
        <p:spPr>
          <a:xfrm>
            <a:off x="533400" y="1981200"/>
            <a:ext cx="8229600" cy="4267200"/>
          </a:xfrm>
        </p:spPr>
        <p:txBody>
          <a:bodyPr>
            <a:normAutofit fontScale="92500" lnSpcReduction="10000"/>
          </a:bodyPr>
          <a:lstStyle/>
          <a:p>
            <a:pPr marL="0" indent="0" eaLnBrk="1" fontAlgn="auto" hangingPunct="1">
              <a:spcAft>
                <a:spcPts val="400"/>
              </a:spcAft>
              <a:buNone/>
              <a:defRPr/>
            </a:pPr>
            <a:r>
              <a:rPr lang="en-US" altLang="en-US" sz="3000" dirty="0"/>
              <a:t>Throughout the visit: Chunk and Check</a:t>
            </a:r>
          </a:p>
          <a:p>
            <a:pPr marL="787400" lvl="1" indent="-322263" eaLnBrk="1" fontAlgn="auto" hangingPunct="1">
              <a:spcAft>
                <a:spcPts val="400"/>
              </a:spcAft>
              <a:buClr>
                <a:schemeClr val="accent3"/>
              </a:buClr>
              <a:buSzPct val="100000"/>
              <a:buFont typeface="Wingdings" panose="05000000000000000000" pitchFamily="2" charset="2"/>
              <a:buChar char="§"/>
              <a:defRPr/>
            </a:pPr>
            <a:r>
              <a:rPr lang="en-US" altLang="en-US" sz="2600" dirty="0"/>
              <a:t>Make a few points</a:t>
            </a:r>
          </a:p>
          <a:p>
            <a:pPr marL="787400" lvl="1" indent="-322263" eaLnBrk="1" fontAlgn="auto" hangingPunct="1">
              <a:spcAft>
                <a:spcPts val="400"/>
              </a:spcAft>
              <a:buClr>
                <a:schemeClr val="accent3"/>
              </a:buClr>
              <a:buSzPct val="100000"/>
              <a:buFont typeface="Wingdings" panose="05000000000000000000" pitchFamily="2" charset="2"/>
              <a:buChar char="§"/>
              <a:defRPr/>
            </a:pPr>
            <a:r>
              <a:rPr lang="en-US" altLang="en-US" sz="2600" dirty="0"/>
              <a:t>Summarize</a:t>
            </a:r>
          </a:p>
          <a:p>
            <a:pPr marL="787400" lvl="1" indent="-322263" eaLnBrk="1" fontAlgn="auto" hangingPunct="1">
              <a:spcAft>
                <a:spcPts val="400"/>
              </a:spcAft>
              <a:buClr>
                <a:schemeClr val="accent3"/>
              </a:buClr>
              <a:buSzPct val="100000"/>
              <a:buFont typeface="Wingdings" panose="05000000000000000000" pitchFamily="2" charset="2"/>
              <a:buChar char="§"/>
              <a:defRPr/>
            </a:pPr>
            <a:r>
              <a:rPr lang="en-US" altLang="en-US" sz="2600" dirty="0"/>
              <a:t>Check for understanding</a:t>
            </a:r>
          </a:p>
          <a:p>
            <a:pPr marL="787400" lvl="1" indent="-322263" eaLnBrk="1" fontAlgn="auto" hangingPunct="1">
              <a:spcAft>
                <a:spcPts val="1000"/>
              </a:spcAft>
              <a:buClr>
                <a:schemeClr val="accent3"/>
              </a:buClr>
              <a:buSzPct val="100000"/>
              <a:buFont typeface="Wingdings" panose="05000000000000000000" pitchFamily="2" charset="2"/>
              <a:buChar char="§"/>
              <a:defRPr/>
            </a:pPr>
            <a:r>
              <a:rPr lang="en-US" altLang="en-US" sz="2600" dirty="0"/>
              <a:t>Repeat</a:t>
            </a:r>
          </a:p>
          <a:p>
            <a:pPr marL="274320" lvl="1" indent="0" eaLnBrk="1" fontAlgn="auto" hangingPunct="1">
              <a:spcAft>
                <a:spcPts val="1000"/>
              </a:spcAft>
              <a:buSzPct val="85000"/>
              <a:buNone/>
              <a:defRPr/>
            </a:pPr>
            <a:endParaRPr lang="en-US" altLang="en-US" sz="1700" dirty="0"/>
          </a:p>
          <a:p>
            <a:pPr marL="0" indent="0" eaLnBrk="1" fontAlgn="auto" hangingPunct="1">
              <a:spcBef>
                <a:spcPct val="0"/>
              </a:spcBef>
              <a:spcAft>
                <a:spcPts val="400"/>
              </a:spcAft>
              <a:buNone/>
              <a:defRPr/>
            </a:pPr>
            <a:r>
              <a:rPr lang="en-US" altLang="en-US" sz="3000" dirty="0"/>
              <a:t>Replaces ending the visit with… </a:t>
            </a:r>
          </a:p>
          <a:p>
            <a:pPr marL="787400" lvl="1" indent="-322263" eaLnBrk="1" fontAlgn="auto" hangingPunct="1">
              <a:spcBef>
                <a:spcPct val="0"/>
              </a:spcBef>
              <a:spcAft>
                <a:spcPts val="400"/>
              </a:spcAft>
              <a:buClr>
                <a:schemeClr val="accent3"/>
              </a:buClr>
              <a:buSzPct val="100000"/>
              <a:buFont typeface="Wingdings" panose="05000000000000000000" pitchFamily="2" charset="2"/>
              <a:buChar char="§"/>
              <a:defRPr/>
            </a:pPr>
            <a:r>
              <a:rPr lang="en-US" altLang="en-US" sz="2600" dirty="0"/>
              <a:t>“Do you understand?”      </a:t>
            </a:r>
            <a:r>
              <a:rPr lang="en-US" altLang="en-US" sz="2600" dirty="0">
                <a:solidFill>
                  <a:srgbClr val="00B0F0"/>
                </a:solidFill>
              </a:rPr>
              <a:t>Patients will say YES!</a:t>
            </a:r>
          </a:p>
          <a:p>
            <a:pPr marL="787400" lvl="1" indent="-322263" eaLnBrk="1" fontAlgn="auto" hangingPunct="1">
              <a:spcBef>
                <a:spcPct val="0"/>
              </a:spcBef>
              <a:spcAft>
                <a:spcPts val="0"/>
              </a:spcAft>
              <a:buClr>
                <a:schemeClr val="accent3"/>
              </a:buClr>
              <a:buSzPct val="100000"/>
              <a:buFont typeface="Wingdings" panose="05000000000000000000" pitchFamily="2" charset="2"/>
              <a:buChar char="§"/>
              <a:defRPr/>
            </a:pPr>
            <a:r>
              <a:rPr lang="en-US" altLang="en-US" sz="2600" dirty="0"/>
              <a:t>“Do you have any questions?”     </a:t>
            </a:r>
            <a:r>
              <a:rPr lang="en-US" altLang="en-US" sz="2600" dirty="0">
                <a:solidFill>
                  <a:srgbClr val="00B0F0"/>
                </a:solidFill>
              </a:rPr>
              <a:t>Patients will say NO</a:t>
            </a:r>
            <a:r>
              <a:rPr lang="en-US" altLang="en-US" sz="2600" dirty="0">
                <a:solidFill>
                  <a:schemeClr val="accent3"/>
                </a:solidFill>
              </a:rPr>
              <a:t>!</a:t>
            </a:r>
          </a:p>
        </p:txBody>
      </p:sp>
      <p:pic>
        <p:nvPicPr>
          <p:cNvPr id="130052" name="Picture 5" descr="http://img.ehowcdn.com/article-new-thumbnail/ehow/images/a01/v8/79/talk-parents-doctor-800x800.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9800" y="2718585"/>
            <a:ext cx="2809875" cy="1868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
          <p:cNvSpPr>
            <a:spLocks noGrp="1" noChangeArrowheads="1"/>
          </p:cNvSpPr>
          <p:nvPr>
            <p:ph type="title"/>
          </p:nvPr>
        </p:nvSpPr>
        <p:spPr>
          <a:xfrm>
            <a:off x="457200" y="182880"/>
            <a:ext cx="8229600" cy="1111664"/>
          </a:xfrm>
        </p:spPr>
        <p:txBody>
          <a:bodyPr>
            <a:normAutofit/>
          </a:bodyPr>
          <a:lstStyle/>
          <a:p>
            <a:pPr eaLnBrk="1" hangingPunct="1"/>
            <a:r>
              <a:rPr lang="en-US" altLang="en-US" sz="5600" dirty="0">
                <a:solidFill>
                  <a:schemeClr val="bg1"/>
                </a:solidFill>
                <a:cs typeface="Arial" pitchFamily="34" charset="0"/>
              </a:rPr>
              <a:t>7. Use the Teach-Back Method</a:t>
            </a:r>
            <a:endParaRPr lang="en-US" altLang="en-US" sz="5600" dirty="0">
              <a:solidFill>
                <a:schemeClr val="bg1"/>
              </a:solidFill>
            </a:endParaRPr>
          </a:p>
        </p:txBody>
      </p:sp>
    </p:spTree>
    <p:extLst>
      <p:ext uri="{BB962C8B-B14F-4D97-AF65-F5344CB8AC3E}">
        <p14:creationId xmlns:p14="http://schemas.microsoft.com/office/powerpoint/2010/main" val="55810281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p:txBody>
          <a:bodyPr>
            <a:normAutofit/>
          </a:bodyPr>
          <a:lstStyle/>
          <a:p>
            <a:pPr eaLnBrk="1" hangingPunct="1"/>
            <a:r>
              <a:rPr lang="en-US" altLang="en-US" sz="5600" dirty="0">
                <a:solidFill>
                  <a:schemeClr val="bg1"/>
                </a:solidFill>
                <a:cs typeface="Arial" pitchFamily="34" charset="0"/>
              </a:rPr>
              <a:t>7. Use the Teach-Back Method</a:t>
            </a:r>
            <a:endParaRPr lang="en-US" altLang="en-US" sz="5600" dirty="0">
              <a:solidFill>
                <a:schemeClr val="bg1"/>
              </a:solidFill>
            </a:endParaRPr>
          </a:p>
        </p:txBody>
      </p:sp>
      <p:sp>
        <p:nvSpPr>
          <p:cNvPr id="15363" name="Rectangle 3"/>
          <p:cNvSpPr>
            <a:spLocks noGrp="1" noChangeArrowheads="1"/>
          </p:cNvSpPr>
          <p:nvPr>
            <p:ph sz="quarter" idx="1"/>
          </p:nvPr>
        </p:nvSpPr>
        <p:spPr>
          <a:xfrm>
            <a:off x="381000" y="1905000"/>
            <a:ext cx="8382000" cy="4343400"/>
          </a:xfrm>
        </p:spPr>
        <p:txBody>
          <a:bodyPr>
            <a:normAutofit/>
          </a:bodyPr>
          <a:lstStyle/>
          <a:p>
            <a:pPr marL="457200" lvl="1" indent="0" eaLnBrk="1" fontAlgn="auto" hangingPunct="1">
              <a:lnSpc>
                <a:spcPct val="110000"/>
              </a:lnSpc>
              <a:spcBef>
                <a:spcPts val="0"/>
              </a:spcBef>
              <a:spcAft>
                <a:spcPts val="1000"/>
              </a:spcAft>
              <a:buClr>
                <a:schemeClr val="accent6"/>
              </a:buClr>
              <a:buSzPct val="85000"/>
              <a:buNone/>
              <a:defRPr/>
            </a:pPr>
            <a:r>
              <a:rPr lang="en-US" sz="2400" dirty="0">
                <a:solidFill>
                  <a:schemeClr val="tx1"/>
                </a:solidFill>
              </a:rPr>
              <a:t>“I want to be sure I explained your medicine well.  Can you tell me how you are going to take it?”</a:t>
            </a:r>
          </a:p>
          <a:p>
            <a:pPr marL="457200" lvl="1" indent="0" eaLnBrk="1" fontAlgn="auto" hangingPunct="1">
              <a:lnSpc>
                <a:spcPct val="110000"/>
              </a:lnSpc>
              <a:spcBef>
                <a:spcPts val="0"/>
              </a:spcBef>
              <a:spcAft>
                <a:spcPts val="1000"/>
              </a:spcAft>
              <a:buClr>
                <a:schemeClr val="accent6"/>
              </a:buClr>
              <a:buSzPct val="85000"/>
              <a:buNone/>
              <a:defRPr/>
            </a:pPr>
            <a:endParaRPr lang="en-US" sz="2400" dirty="0">
              <a:solidFill>
                <a:schemeClr val="tx1"/>
              </a:solidFill>
            </a:endParaRPr>
          </a:p>
          <a:p>
            <a:pPr marL="457200" lvl="1" indent="0" eaLnBrk="1" fontAlgn="auto" hangingPunct="1">
              <a:spcAft>
                <a:spcPts val="0"/>
              </a:spcAft>
              <a:buClr>
                <a:schemeClr val="accent6"/>
              </a:buClr>
              <a:buSzPct val="85000"/>
              <a:buNone/>
              <a:defRPr/>
            </a:pPr>
            <a:r>
              <a:rPr lang="en-US" sz="2400" dirty="0">
                <a:solidFill>
                  <a:schemeClr val="tx1"/>
                </a:solidFill>
              </a:rPr>
              <a:t>“We covered a lot today about your diabetes and I want to make sure I explained things clearly.  Let’s go over what we discussed.  What are three ways you can keep your diabetes under better control?”</a:t>
            </a:r>
          </a:p>
        </p:txBody>
      </p:sp>
      <p:sp>
        <p:nvSpPr>
          <p:cNvPr id="128004" name="Text Box 5"/>
          <p:cNvSpPr txBox="1">
            <a:spLocks noChangeArrowheads="1"/>
          </p:cNvSpPr>
          <p:nvPr/>
        </p:nvSpPr>
        <p:spPr bwMode="auto">
          <a:xfrm>
            <a:off x="7315200" y="5257800"/>
            <a:ext cx="1524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SzPct val="85000"/>
              <a:buFont typeface="Wingdings 2" pitchFamily="18" charset="2"/>
              <a:buChar char=""/>
              <a:defRPr sz="2700">
                <a:solidFill>
                  <a:schemeClr val="tx1"/>
                </a:solidFill>
                <a:latin typeface="Georgia" pitchFamily="18" charset="0"/>
              </a:defRPr>
            </a:lvl1pPr>
            <a:lvl2pPr marL="742950" indent="-285750" eaLnBrk="0" hangingPunct="0">
              <a:spcBef>
                <a:spcPct val="20000"/>
              </a:spcBef>
              <a:buClr>
                <a:schemeClr val="accent2"/>
              </a:buClr>
              <a:buSzPct val="70000"/>
              <a:buFont typeface="Wingdings" pitchFamily="2" charset="2"/>
              <a:buChar char=""/>
              <a:defRPr sz="2200">
                <a:solidFill>
                  <a:schemeClr val="tx2"/>
                </a:solidFill>
                <a:latin typeface="Georgia" pitchFamily="18" charset="0"/>
              </a:defRPr>
            </a:lvl2pPr>
            <a:lvl3pPr marL="1143000" indent="-228600" eaLnBrk="0" hangingPunct="0">
              <a:spcBef>
                <a:spcPct val="20000"/>
              </a:spcBef>
              <a:buClr>
                <a:srgbClr val="5BD078"/>
              </a:buClr>
              <a:buSzPct val="75000"/>
              <a:buFont typeface="Wingdings 2" pitchFamily="18" charset="2"/>
              <a:buChar char=""/>
              <a:defRPr sz="2000">
                <a:solidFill>
                  <a:schemeClr val="tx1"/>
                </a:solidFill>
                <a:latin typeface="Georgia" pitchFamily="18" charset="0"/>
              </a:defRPr>
            </a:lvl3pPr>
            <a:lvl4pPr marL="1600200" indent="-228600" eaLnBrk="0" hangingPunct="0">
              <a:spcBef>
                <a:spcPct val="20000"/>
              </a:spcBef>
              <a:buClr>
                <a:srgbClr val="A5D028"/>
              </a:buClr>
              <a:buSzPct val="70000"/>
              <a:buFont typeface="Wingdings" pitchFamily="2" charset="2"/>
              <a:buChar char=""/>
              <a:defRPr sz="2000">
                <a:solidFill>
                  <a:schemeClr val="tx2"/>
                </a:solidFill>
                <a:latin typeface="Georgia" pitchFamily="18" charset="0"/>
              </a:defRPr>
            </a:lvl4pPr>
            <a:lvl5pPr marL="2057400" indent="-228600" eaLnBrk="0" hangingPunct="0">
              <a:spcBef>
                <a:spcPct val="20000"/>
              </a:spcBef>
              <a:buClr>
                <a:srgbClr val="F5C040"/>
              </a:buClr>
              <a:buChar char="•"/>
              <a:defRPr>
                <a:solidFill>
                  <a:schemeClr val="tx1"/>
                </a:solidFill>
                <a:latin typeface="Georgia" pitchFamily="18" charset="0"/>
              </a:defRPr>
            </a:lvl5pPr>
            <a:lvl6pPr marL="2514600" indent="-228600" eaLnBrk="0" fontAlgn="base" hangingPunct="0">
              <a:spcBef>
                <a:spcPct val="20000"/>
              </a:spcBef>
              <a:spcAft>
                <a:spcPct val="0"/>
              </a:spcAft>
              <a:buClr>
                <a:srgbClr val="F5C040"/>
              </a:buClr>
              <a:buChar char="•"/>
              <a:defRPr>
                <a:solidFill>
                  <a:schemeClr val="tx1"/>
                </a:solidFill>
                <a:latin typeface="Georgia" pitchFamily="18" charset="0"/>
              </a:defRPr>
            </a:lvl6pPr>
            <a:lvl7pPr marL="2971800" indent="-228600" eaLnBrk="0" fontAlgn="base" hangingPunct="0">
              <a:spcBef>
                <a:spcPct val="20000"/>
              </a:spcBef>
              <a:spcAft>
                <a:spcPct val="0"/>
              </a:spcAft>
              <a:buClr>
                <a:srgbClr val="F5C040"/>
              </a:buClr>
              <a:buChar char="•"/>
              <a:defRPr>
                <a:solidFill>
                  <a:schemeClr val="tx1"/>
                </a:solidFill>
                <a:latin typeface="Georgia" pitchFamily="18" charset="0"/>
              </a:defRPr>
            </a:lvl7pPr>
            <a:lvl8pPr marL="3429000" indent="-228600" eaLnBrk="0" fontAlgn="base" hangingPunct="0">
              <a:spcBef>
                <a:spcPct val="20000"/>
              </a:spcBef>
              <a:spcAft>
                <a:spcPct val="0"/>
              </a:spcAft>
              <a:buClr>
                <a:srgbClr val="F5C040"/>
              </a:buClr>
              <a:buChar char="•"/>
              <a:defRPr>
                <a:solidFill>
                  <a:schemeClr val="tx1"/>
                </a:solidFill>
                <a:latin typeface="Georgia" pitchFamily="18" charset="0"/>
              </a:defRPr>
            </a:lvl8pPr>
            <a:lvl9pPr marL="3886200" indent="-228600" eaLnBrk="0" fontAlgn="base" hangingPunct="0">
              <a:spcBef>
                <a:spcPct val="20000"/>
              </a:spcBef>
              <a:spcAft>
                <a:spcPct val="0"/>
              </a:spcAft>
              <a:buClr>
                <a:srgbClr val="F5C040"/>
              </a:buClr>
              <a:buChar char="•"/>
              <a:defRPr>
                <a:solidFill>
                  <a:schemeClr val="tx1"/>
                </a:solidFill>
                <a:latin typeface="Georgia" pitchFamily="18" charset="0"/>
              </a:defRPr>
            </a:lvl9pPr>
          </a:lstStyle>
          <a:p>
            <a:pPr eaLnBrk="1" hangingPunct="1">
              <a:spcBef>
                <a:spcPct val="50000"/>
              </a:spcBef>
              <a:buClrTx/>
              <a:buSzTx/>
              <a:buFontTx/>
              <a:buNone/>
            </a:pPr>
            <a:endParaRPr lang="en-US" altLang="en-US" sz="1800">
              <a:solidFill>
                <a:prstClr val="white"/>
              </a:solidFill>
              <a:latin typeface="Arial" pitchFamily="34" charset="0"/>
            </a:endParaRPr>
          </a:p>
        </p:txBody>
      </p:sp>
      <p:pic>
        <p:nvPicPr>
          <p:cNvPr id="128005" name="Picture 6" descr="http://transcribable.com/wp-content/uploads/2013/01/Patient-talking-to-doctor.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1875" y="4741133"/>
            <a:ext cx="2819400" cy="191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4069650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Title 1"/>
          <p:cNvSpPr>
            <a:spLocks noGrp="1"/>
          </p:cNvSpPr>
          <p:nvPr>
            <p:ph type="title"/>
          </p:nvPr>
        </p:nvSpPr>
        <p:spPr>
          <a:xfrm>
            <a:off x="457200" y="228600"/>
            <a:ext cx="8229600" cy="1143000"/>
          </a:xfrm>
        </p:spPr>
        <p:txBody>
          <a:bodyPr>
            <a:noAutofit/>
          </a:bodyPr>
          <a:lstStyle/>
          <a:p>
            <a:pPr eaLnBrk="1" hangingPunct="1"/>
            <a:r>
              <a:rPr lang="en-US" altLang="en-US" sz="5600" dirty="0">
                <a:solidFill>
                  <a:schemeClr val="bg1"/>
                </a:solidFill>
                <a:cs typeface="Arial" pitchFamily="34" charset="0"/>
              </a:rPr>
              <a:t>7. Use the Teach-Back Method</a:t>
            </a:r>
            <a:endParaRPr lang="en-US" altLang="en-US" sz="5600" dirty="0">
              <a:solidFill>
                <a:schemeClr val="bg1"/>
              </a:solidFill>
            </a:endParaRPr>
          </a:p>
        </p:txBody>
      </p:sp>
      <p:sp>
        <p:nvSpPr>
          <p:cNvPr id="3" name="Content Placeholder 2"/>
          <p:cNvSpPr>
            <a:spLocks noGrp="1"/>
          </p:cNvSpPr>
          <p:nvPr>
            <p:ph sz="quarter" idx="1"/>
          </p:nvPr>
        </p:nvSpPr>
        <p:spPr>
          <a:xfrm>
            <a:off x="301625" y="1905000"/>
            <a:ext cx="8504238" cy="4343400"/>
          </a:xfrm>
        </p:spPr>
        <p:txBody>
          <a:bodyPr>
            <a:normAutofit/>
          </a:bodyPr>
          <a:lstStyle/>
          <a:p>
            <a:pPr marL="0" lvl="0" indent="0">
              <a:spcAft>
                <a:spcPts val="400"/>
              </a:spcAft>
              <a:buClr>
                <a:srgbClr val="797B7E"/>
              </a:buClr>
              <a:buNone/>
            </a:pPr>
            <a:r>
              <a:rPr lang="en-US" sz="2800" dirty="0"/>
              <a:t>Patient perspective:  </a:t>
            </a:r>
            <a:r>
              <a:rPr lang="en-US" sz="2800" b="1" dirty="0"/>
              <a:t>Say it back</a:t>
            </a:r>
          </a:p>
          <a:p>
            <a:pPr marL="788988" lvl="1" indent="-323850" eaLnBrk="1" fontAlgn="auto" hangingPunct="1">
              <a:spcBef>
                <a:spcPts val="400"/>
              </a:spcBef>
              <a:spcAft>
                <a:spcPts val="1200"/>
              </a:spcAft>
              <a:buClr>
                <a:schemeClr val="accent3"/>
              </a:buClr>
              <a:buSzPct val="100000"/>
              <a:buFont typeface="Wingdings" panose="05000000000000000000" pitchFamily="2" charset="2"/>
              <a:buChar char="§"/>
              <a:defRPr/>
            </a:pPr>
            <a:r>
              <a:rPr lang="en-US" sz="2600" dirty="0"/>
              <a:t>At the end of the visit, say “Okay, let me make sure  I got everything.”</a:t>
            </a:r>
          </a:p>
          <a:p>
            <a:pPr marL="1254125" lvl="2" indent="-339725" eaLnBrk="1" fontAlgn="auto" hangingPunct="1">
              <a:spcBef>
                <a:spcPts val="400"/>
              </a:spcBef>
              <a:spcAft>
                <a:spcPts val="1200"/>
              </a:spcAft>
              <a:buClr>
                <a:schemeClr val="accent2"/>
              </a:buClr>
              <a:buSzPct val="100000"/>
              <a:defRPr/>
            </a:pPr>
            <a:r>
              <a:rPr lang="en-US" sz="2400" dirty="0"/>
              <a:t>Restate your health problem</a:t>
            </a:r>
          </a:p>
          <a:p>
            <a:pPr marL="1254125" lvl="2" indent="-339725" eaLnBrk="1" fontAlgn="auto" hangingPunct="1">
              <a:spcBef>
                <a:spcPts val="400"/>
              </a:spcBef>
              <a:spcAft>
                <a:spcPts val="1200"/>
              </a:spcAft>
              <a:buClr>
                <a:schemeClr val="accent2"/>
              </a:buClr>
              <a:buSzPct val="100000"/>
              <a:defRPr/>
            </a:pPr>
            <a:r>
              <a:rPr lang="en-US" sz="2400" dirty="0"/>
              <a:t>Restate your treatment plans</a:t>
            </a:r>
          </a:p>
          <a:p>
            <a:pPr marL="1730375" lvl="3" indent="-342900" eaLnBrk="1" fontAlgn="auto" hangingPunct="1">
              <a:spcBef>
                <a:spcPts val="400"/>
              </a:spcBef>
              <a:spcAft>
                <a:spcPts val="1200"/>
              </a:spcAft>
              <a:buClr>
                <a:srgbClr val="00B050"/>
              </a:buClr>
              <a:buSzPct val="100000"/>
              <a:buFont typeface="Wingdings" panose="05000000000000000000" pitchFamily="2" charset="2"/>
              <a:buChar char="§"/>
              <a:defRPr/>
            </a:pPr>
            <a:r>
              <a:rPr lang="en-US" sz="2200" dirty="0"/>
              <a:t>	Follow up visit?  Referral?  Fill a prescription?</a:t>
            </a:r>
          </a:p>
          <a:p>
            <a:pPr marL="787400" lvl="1" indent="-322263">
              <a:spcAft>
                <a:spcPts val="400"/>
              </a:spcAft>
              <a:buClr>
                <a:schemeClr val="accent3"/>
              </a:buClr>
              <a:buSzPct val="100000"/>
              <a:buFont typeface="Wingdings" panose="05000000000000000000" pitchFamily="2" charset="2"/>
              <a:buChar char="§"/>
            </a:pPr>
            <a:r>
              <a:rPr lang="en-US" sz="2600" dirty="0"/>
              <a:t>Take notes</a:t>
            </a:r>
          </a:p>
          <a:p>
            <a:pPr marL="822960" lvl="2" eaLnBrk="1" fontAlgn="auto" hangingPunct="1">
              <a:spcBef>
                <a:spcPts val="400"/>
              </a:spcBef>
              <a:spcAft>
                <a:spcPts val="1200"/>
              </a:spcAft>
              <a:buClr>
                <a:schemeClr val="accent6">
                  <a:lumMod val="60000"/>
                  <a:lumOff val="40000"/>
                </a:schemeClr>
              </a:buClr>
              <a:buFont typeface="Courier New" panose="02070309020205020404" pitchFamily="49" charset="0"/>
              <a:buChar char="o"/>
              <a:defRPr/>
            </a:pPr>
            <a:endParaRPr lang="en-US" sz="2900" dirty="0">
              <a:latin typeface="Constantia" pitchFamily="18" charset="0"/>
            </a:endParaRPr>
          </a:p>
          <a:p>
            <a:pPr marL="822960" lvl="2" eaLnBrk="1" fontAlgn="auto" hangingPunct="1">
              <a:spcBef>
                <a:spcPts val="1200"/>
              </a:spcBef>
              <a:spcAft>
                <a:spcPts val="1200"/>
              </a:spcAft>
              <a:buClr>
                <a:srgbClr val="00B050"/>
              </a:buClr>
              <a:buFont typeface="Arial" panose="020B0604020202020204" pitchFamily="34" charset="0"/>
              <a:buChar char="•"/>
              <a:defRPr/>
            </a:pPr>
            <a:endParaRPr lang="en-US" altLang="ja-JP" sz="2100" dirty="0"/>
          </a:p>
          <a:p>
            <a:pPr marL="274320" indent="-274320" eaLnBrk="1" fontAlgn="auto" hangingPunct="1">
              <a:spcAft>
                <a:spcPts val="0"/>
              </a:spcAft>
              <a:buFont typeface="Wingdings 2"/>
              <a:buChar char=""/>
              <a:defRPr/>
            </a:pPr>
            <a:endParaRPr lang="en-US" altLang="ja-JP" sz="2400" dirty="0">
              <a:solidFill>
                <a:schemeClr val="tx2"/>
              </a:solidFill>
            </a:endParaRPr>
          </a:p>
          <a:p>
            <a:pPr marL="274320" indent="-274320" eaLnBrk="1" fontAlgn="auto" hangingPunct="1">
              <a:spcAft>
                <a:spcPts val="0"/>
              </a:spcAft>
              <a:buFont typeface="Wingdings 2"/>
              <a:buChar char=""/>
              <a:defRPr/>
            </a:pPr>
            <a:endParaRPr lang="en-US" sz="2400" dirty="0">
              <a:solidFill>
                <a:schemeClr val="tx2"/>
              </a:solidFill>
            </a:endParaRPr>
          </a:p>
          <a:p>
            <a:pPr marL="274320" indent="-274320" eaLnBrk="1" fontAlgn="auto" hangingPunct="1">
              <a:spcAft>
                <a:spcPts val="0"/>
              </a:spcAft>
              <a:buFont typeface="Wingdings 2"/>
              <a:buChar char=""/>
              <a:defRPr/>
            </a:pPr>
            <a:endParaRPr lang="en-US" dirty="0"/>
          </a:p>
        </p:txBody>
      </p:sp>
    </p:spTree>
    <p:extLst>
      <p:ext uri="{BB962C8B-B14F-4D97-AF65-F5344CB8AC3E}">
        <p14:creationId xmlns:p14="http://schemas.microsoft.com/office/powerpoint/2010/main" val="345133259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normAutofit/>
          </a:bodyPr>
          <a:lstStyle/>
          <a:p>
            <a:pPr eaLnBrk="1" hangingPunct="1"/>
            <a:r>
              <a:rPr lang="en-US" altLang="en-US" sz="5600" dirty="0">
                <a:solidFill>
                  <a:schemeClr val="bg1"/>
                </a:solidFill>
              </a:rPr>
              <a:t>Teach-Back Activity</a:t>
            </a:r>
          </a:p>
        </p:txBody>
      </p:sp>
      <p:sp>
        <p:nvSpPr>
          <p:cNvPr id="40963" name="Content Placeholder 2"/>
          <p:cNvSpPr>
            <a:spLocks noGrp="1"/>
          </p:cNvSpPr>
          <p:nvPr>
            <p:ph sz="quarter" idx="1"/>
          </p:nvPr>
        </p:nvSpPr>
        <p:spPr>
          <a:xfrm>
            <a:off x="301625" y="1904999"/>
            <a:ext cx="8504238" cy="4194175"/>
          </a:xfrm>
        </p:spPr>
        <p:txBody>
          <a:bodyPr/>
          <a:lstStyle/>
          <a:p>
            <a:pPr eaLnBrk="1" hangingPunct="1">
              <a:buFont typeface="Wingdings 2" pitchFamily="18" charset="2"/>
              <a:buNone/>
            </a:pPr>
            <a:endParaRPr lang="en-US" altLang="en-US" dirty="0"/>
          </a:p>
          <a:p>
            <a:pPr eaLnBrk="1" hangingPunct="1">
              <a:buClr>
                <a:schemeClr val="accent3"/>
              </a:buClr>
              <a:buSzPct val="100000"/>
              <a:buFont typeface="Wingdings" panose="05000000000000000000" pitchFamily="2" charset="2"/>
              <a:buChar char="§"/>
            </a:pPr>
            <a:r>
              <a:rPr lang="en-US" altLang="en-US" dirty="0"/>
              <a:t>Imagine you are hearing this from your health provider.</a:t>
            </a:r>
          </a:p>
          <a:p>
            <a:pPr eaLnBrk="1" hangingPunct="1">
              <a:buClr>
                <a:schemeClr val="accent3"/>
              </a:buClr>
              <a:buSzPct val="100000"/>
              <a:buFont typeface="Wingdings" panose="05000000000000000000" pitchFamily="2" charset="2"/>
              <a:buChar char="§"/>
            </a:pPr>
            <a:r>
              <a:rPr lang="en-US" altLang="en-US" dirty="0"/>
              <a:t>Imagine your health depends on understanding it.</a:t>
            </a:r>
          </a:p>
          <a:p>
            <a:pPr eaLnBrk="1" hangingPunct="1"/>
            <a:endParaRPr lang="en-US" altLang="en-US" dirty="0"/>
          </a:p>
          <a:p>
            <a:pPr eaLnBrk="1" hangingPunct="1"/>
            <a:endParaRPr lang="en-US" altLang="en-US" dirty="0"/>
          </a:p>
          <a:p>
            <a:pPr eaLnBrk="1" hangingPunct="1"/>
            <a:endParaRPr lang="en-US" altLang="en-US" dirty="0"/>
          </a:p>
        </p:txBody>
      </p:sp>
    </p:spTree>
    <p:extLst>
      <p:ext uri="{BB962C8B-B14F-4D97-AF65-F5344CB8AC3E}">
        <p14:creationId xmlns:p14="http://schemas.microsoft.com/office/powerpoint/2010/main" val="102948133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normAutofit/>
          </a:bodyPr>
          <a:lstStyle/>
          <a:p>
            <a:pPr eaLnBrk="1" hangingPunct="1"/>
            <a:r>
              <a:rPr lang="en-US" altLang="en-US" sz="5600" dirty="0">
                <a:solidFill>
                  <a:schemeClr val="bg1"/>
                </a:solidFill>
              </a:rPr>
              <a:t>Teach-Back Activity</a:t>
            </a:r>
          </a:p>
        </p:txBody>
      </p:sp>
      <p:sp>
        <p:nvSpPr>
          <p:cNvPr id="40963" name="Content Placeholder 2"/>
          <p:cNvSpPr>
            <a:spLocks noGrp="1"/>
          </p:cNvSpPr>
          <p:nvPr>
            <p:ph sz="quarter" idx="1"/>
          </p:nvPr>
        </p:nvSpPr>
        <p:spPr>
          <a:xfrm>
            <a:off x="301625" y="1904999"/>
            <a:ext cx="8504238" cy="4194175"/>
          </a:xfrm>
        </p:spPr>
        <p:txBody>
          <a:bodyPr/>
          <a:lstStyle/>
          <a:p>
            <a:pPr eaLnBrk="1" hangingPunct="1">
              <a:buFont typeface="Wingdings 2" pitchFamily="18" charset="2"/>
              <a:buNone/>
            </a:pPr>
            <a:r>
              <a:rPr lang="en-US" altLang="en-US" sz="2800" dirty="0"/>
              <a:t>Imagine 4 shapes in a row.  You’re going to imagine 3 circles and 1 square.  The third figure from the right is shaded in.  The figure to the left of the shaded figure is the square.  </a:t>
            </a:r>
          </a:p>
          <a:p>
            <a:pPr eaLnBrk="1" hangingPunct="1">
              <a:buFont typeface="Wingdings 2" pitchFamily="18" charset="2"/>
              <a:buNone/>
            </a:pPr>
            <a:endParaRPr lang="en-US" altLang="en-US" dirty="0"/>
          </a:p>
          <a:p>
            <a:pPr eaLnBrk="1" hangingPunct="1"/>
            <a:endParaRPr lang="en-US" altLang="en-US" dirty="0"/>
          </a:p>
          <a:p>
            <a:pPr eaLnBrk="1" hangingPunct="1"/>
            <a:endParaRPr lang="en-US" altLang="en-US" dirty="0"/>
          </a:p>
          <a:p>
            <a:pPr eaLnBrk="1" hangingPunct="1"/>
            <a:endParaRPr lang="en-US" altLang="en-US" dirty="0"/>
          </a:p>
          <a:p>
            <a:pPr eaLnBrk="1" hangingPunct="1"/>
            <a:endParaRPr lang="en-US" altLang="en-US" dirty="0"/>
          </a:p>
        </p:txBody>
      </p:sp>
      <p:sp>
        <p:nvSpPr>
          <p:cNvPr id="4" name="Oval 3"/>
          <p:cNvSpPr/>
          <p:nvPr/>
        </p:nvSpPr>
        <p:spPr>
          <a:xfrm>
            <a:off x="6629400" y="3810000"/>
            <a:ext cx="1828800" cy="1676400"/>
          </a:xfrm>
          <a:prstGeom prst="ellipse">
            <a:avLst/>
          </a:prstGeom>
          <a:noFill/>
          <a:ln w="3810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7" name="Oval 6"/>
          <p:cNvSpPr/>
          <p:nvPr/>
        </p:nvSpPr>
        <p:spPr>
          <a:xfrm>
            <a:off x="4648200" y="3733800"/>
            <a:ext cx="1828800" cy="1752600"/>
          </a:xfrm>
          <a:prstGeom prst="ellipse">
            <a:avLst/>
          </a:prstGeom>
          <a:noFill/>
          <a:ln w="3810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8" name="Oval 7"/>
          <p:cNvSpPr/>
          <p:nvPr/>
        </p:nvSpPr>
        <p:spPr>
          <a:xfrm>
            <a:off x="2667000" y="3733800"/>
            <a:ext cx="1844675" cy="1752600"/>
          </a:xfrm>
          <a:prstGeom prst="ellipse">
            <a:avLst/>
          </a:prstGeom>
          <a:solidFill>
            <a:schemeClr val="accent3"/>
          </a:solidFill>
          <a:ln w="3810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9" name="Rectangle 8"/>
          <p:cNvSpPr/>
          <p:nvPr/>
        </p:nvSpPr>
        <p:spPr>
          <a:xfrm>
            <a:off x="762000" y="3886200"/>
            <a:ext cx="1676400" cy="1600200"/>
          </a:xfrm>
          <a:prstGeom prst="rect">
            <a:avLst/>
          </a:prstGeom>
          <a:noFill/>
          <a:ln w="3810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Tree>
    <p:extLst>
      <p:ext uri="{BB962C8B-B14F-4D97-AF65-F5344CB8AC3E}">
        <p14:creationId xmlns:p14="http://schemas.microsoft.com/office/powerpoint/2010/main" val="94080053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sp>
        <p:nvSpPr>
          <p:cNvPr id="49155" name="Content Placeholder 2"/>
          <p:cNvSpPr>
            <a:spLocks noGrp="1"/>
          </p:cNvSpPr>
          <p:nvPr>
            <p:ph sz="quarter" idx="1"/>
          </p:nvPr>
        </p:nvSpPr>
        <p:spPr>
          <a:xfrm>
            <a:off x="301625" y="1527175"/>
            <a:ext cx="8504238" cy="4572000"/>
          </a:xfrm>
        </p:spPr>
        <p:txBody>
          <a:bodyPr/>
          <a:lstStyle/>
          <a:p>
            <a:endParaRPr lang="en-US" altLang="en-US"/>
          </a:p>
        </p:txBody>
      </p:sp>
      <p:pic>
        <p:nvPicPr>
          <p:cNvPr id="4915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1911" t="13470" r="13250" b="11926"/>
          <a:stretch/>
        </p:blipFill>
        <p:spPr bwMode="auto">
          <a:xfrm>
            <a:off x="141156" y="44970"/>
            <a:ext cx="8869967" cy="617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1948720" y="6204680"/>
            <a:ext cx="5129130" cy="492443"/>
          </a:xfrm>
          <a:prstGeom prst="rect">
            <a:avLst/>
          </a:prstGeom>
          <a:noFill/>
        </p:spPr>
        <p:txBody>
          <a:bodyPr wrap="square" rtlCol="0">
            <a:spAutoFit/>
          </a:bodyPr>
          <a:lstStyle/>
          <a:p>
            <a:r>
              <a:rPr lang="en-US" sz="2600" b="1" dirty="0">
                <a:solidFill>
                  <a:schemeClr val="tx2"/>
                </a:solidFill>
              </a:rPr>
              <a:t>http://www.teachbacktraining.com</a:t>
            </a:r>
          </a:p>
        </p:txBody>
      </p:sp>
    </p:spTree>
    <p:extLst>
      <p:ext uri="{BB962C8B-B14F-4D97-AF65-F5344CB8AC3E}">
        <p14:creationId xmlns:p14="http://schemas.microsoft.com/office/powerpoint/2010/main" val="292198197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02796" y="1630363"/>
            <a:ext cx="3136403" cy="40524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itle 1"/>
          <p:cNvSpPr txBox="1">
            <a:spLocks/>
          </p:cNvSpPr>
          <p:nvPr/>
        </p:nvSpPr>
        <p:spPr>
          <a:xfrm>
            <a:off x="990600" y="1852612"/>
            <a:ext cx="2819400" cy="3100388"/>
          </a:xfrm>
          <a:prstGeom prst="rect">
            <a:avLst/>
          </a:prstGeom>
        </p:spPr>
        <p:txBody>
          <a:bodyPr>
            <a:normAutofit fontScale="90000" lnSpcReduction="20000"/>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defRPr/>
            </a:pPr>
            <a:r>
              <a:rPr lang="en-US" sz="3900" b="1" dirty="0">
                <a:solidFill>
                  <a:srgbClr val="08A1D9"/>
                </a:solidFill>
                <a:latin typeface="Franklin Gothic Book"/>
              </a:rPr>
              <a:t>Attributes of a </a:t>
            </a:r>
          </a:p>
          <a:p>
            <a:pPr>
              <a:defRPr/>
            </a:pPr>
            <a:r>
              <a:rPr lang="en-US" sz="3900" b="1" dirty="0">
                <a:solidFill>
                  <a:srgbClr val="08A1D9"/>
                </a:solidFill>
                <a:latin typeface="Franklin Gothic Book"/>
              </a:rPr>
              <a:t>Health Literate</a:t>
            </a:r>
          </a:p>
          <a:p>
            <a:pPr>
              <a:defRPr/>
            </a:pPr>
            <a:r>
              <a:rPr lang="en-US" sz="3900" b="1" dirty="0">
                <a:solidFill>
                  <a:srgbClr val="08A1D9"/>
                </a:solidFill>
                <a:latin typeface="Franklin Gothic Book"/>
              </a:rPr>
              <a:t>Organization</a:t>
            </a:r>
          </a:p>
          <a:p>
            <a:pPr>
              <a:defRPr/>
            </a:pPr>
            <a:endParaRPr lang="en-US" sz="4100" dirty="0">
              <a:solidFill>
                <a:srgbClr val="434342"/>
              </a:solidFill>
            </a:endParaRPr>
          </a:p>
          <a:p>
            <a:pPr>
              <a:defRPr/>
            </a:pPr>
            <a:r>
              <a:rPr lang="en-US" sz="2900" dirty="0">
                <a:latin typeface="Arial" panose="020B0604020202020204" pitchFamily="34" charset="0"/>
                <a:cs typeface="Arial" panose="020B0604020202020204" pitchFamily="34" charset="0"/>
              </a:rPr>
              <a:t>The Institute of Medicine</a:t>
            </a:r>
          </a:p>
          <a:p>
            <a:pPr>
              <a:defRPr/>
            </a:pPr>
            <a:endParaRPr lang="en-US" sz="4100" dirty="0">
              <a:solidFill>
                <a:srgbClr val="434342"/>
              </a:solidFill>
            </a:endParaRPr>
          </a:p>
        </p:txBody>
      </p:sp>
      <p:sp>
        <p:nvSpPr>
          <p:cNvPr id="10" name="TextBox 9"/>
          <p:cNvSpPr txBox="1"/>
          <p:nvPr/>
        </p:nvSpPr>
        <p:spPr>
          <a:xfrm>
            <a:off x="174171" y="5896606"/>
            <a:ext cx="8817429" cy="646331"/>
          </a:xfrm>
          <a:prstGeom prst="rect">
            <a:avLst/>
          </a:prstGeom>
          <a:noFill/>
        </p:spPr>
        <p:txBody>
          <a:bodyPr wrap="square">
            <a:spAutoFit/>
          </a:bodyPr>
          <a:lstStyle/>
          <a:p>
            <a:pPr>
              <a:defRPr/>
            </a:pPr>
            <a:r>
              <a:rPr lang="en-US" dirty="0">
                <a:solidFill>
                  <a:schemeClr val="tx2"/>
                </a:solidFill>
              </a:rPr>
              <a:t>http://www.iom.edu/~/media/Files/Perspectives-Files/2012/Discussion-Papers/BPH_HLit_Attributes.pdf</a:t>
            </a:r>
          </a:p>
        </p:txBody>
      </p:sp>
      <p:sp>
        <p:nvSpPr>
          <p:cNvPr id="6" name="Rectangle 2"/>
          <p:cNvSpPr>
            <a:spLocks noGrp="1" noChangeArrowheads="1"/>
          </p:cNvSpPr>
          <p:nvPr>
            <p:ph type="title"/>
          </p:nvPr>
        </p:nvSpPr>
        <p:spPr>
          <a:xfrm>
            <a:off x="457200" y="182880"/>
            <a:ext cx="8229600" cy="1111664"/>
          </a:xfrm>
        </p:spPr>
        <p:txBody>
          <a:bodyPr>
            <a:normAutofit/>
          </a:bodyPr>
          <a:lstStyle/>
          <a:p>
            <a:pPr eaLnBrk="1" hangingPunct="1"/>
            <a:r>
              <a:rPr lang="en-US" altLang="en-US" sz="5600" dirty="0">
                <a:solidFill>
                  <a:schemeClr val="bg1"/>
                </a:solidFill>
                <a:cs typeface="Arial" pitchFamily="34" charset="0"/>
              </a:rPr>
              <a:t>8. Assess your practice/facility</a:t>
            </a:r>
            <a:endParaRPr lang="en-US" altLang="en-US" sz="5600" dirty="0">
              <a:solidFill>
                <a:schemeClr val="bg1"/>
              </a:solidFill>
            </a:endParaRPr>
          </a:p>
        </p:txBody>
      </p:sp>
    </p:spTree>
    <p:extLst>
      <p:ext uri="{BB962C8B-B14F-4D97-AF65-F5344CB8AC3E}">
        <p14:creationId xmlns:p14="http://schemas.microsoft.com/office/powerpoint/2010/main" val="2257877820"/>
      </p:ext>
    </p:extLst>
  </p:cSld>
  <p:clrMapOvr>
    <a:masterClrMapping/>
  </p:clrMapOvr>
  <p:transition spd="slow"/>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0200" y="1622425"/>
            <a:ext cx="3429000" cy="493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1"/>
          <p:cNvSpPr txBox="1">
            <a:spLocks/>
          </p:cNvSpPr>
          <p:nvPr/>
        </p:nvSpPr>
        <p:spPr>
          <a:xfrm>
            <a:off x="914400" y="1524000"/>
            <a:ext cx="3429000" cy="3733800"/>
          </a:xfrm>
          <a:prstGeom prst="rect">
            <a:avLst/>
          </a:prstGeom>
        </p:spPr>
        <p:txBody>
          <a:bodyPr/>
          <a:lstStyle/>
          <a:p>
            <a:pPr>
              <a:defRPr/>
            </a:pPr>
            <a:r>
              <a:rPr lang="en-US" sz="3200" b="1" dirty="0">
                <a:solidFill>
                  <a:srgbClr val="08A1D9"/>
                </a:solidFill>
              </a:rPr>
              <a:t>Health Literacy Universal Precautions Toolkit</a:t>
            </a:r>
          </a:p>
          <a:p>
            <a:pPr>
              <a:defRPr/>
            </a:pPr>
            <a:endParaRPr lang="en-US" sz="3200" dirty="0">
              <a:solidFill>
                <a:srgbClr val="08A1D9"/>
              </a:solidFill>
            </a:endParaRPr>
          </a:p>
          <a:p>
            <a:pPr>
              <a:defRPr/>
            </a:pPr>
            <a:r>
              <a:rPr lang="en-US" altLang="en-US" sz="2400" dirty="0">
                <a:solidFill>
                  <a:schemeClr val="tx2"/>
                </a:solidFill>
                <a:latin typeface="Arial" pitchFamily="34" charset="0"/>
              </a:rPr>
              <a:t>Agency for Healthcare Research and Quality</a:t>
            </a:r>
          </a:p>
          <a:p>
            <a:pPr>
              <a:defRPr/>
            </a:pPr>
            <a:endParaRPr lang="en-US" sz="3200" dirty="0">
              <a:solidFill>
                <a:srgbClr val="08A1D9"/>
              </a:solidFill>
            </a:endParaRPr>
          </a:p>
        </p:txBody>
      </p:sp>
      <p:sp>
        <p:nvSpPr>
          <p:cNvPr id="10" name="TextBox 2"/>
          <p:cNvSpPr txBox="1">
            <a:spLocks noChangeArrowheads="1"/>
          </p:cNvSpPr>
          <p:nvPr/>
        </p:nvSpPr>
        <p:spPr bwMode="auto">
          <a:xfrm>
            <a:off x="263525" y="5476875"/>
            <a:ext cx="48768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SzPct val="85000"/>
              <a:buFont typeface="Wingdings 2" pitchFamily="18" charset="2"/>
              <a:buChar char=""/>
              <a:defRPr sz="2700">
                <a:solidFill>
                  <a:schemeClr val="tx1"/>
                </a:solidFill>
                <a:latin typeface="Georgia" pitchFamily="18" charset="0"/>
              </a:defRPr>
            </a:lvl1pPr>
            <a:lvl2pPr marL="742950" indent="-285750" eaLnBrk="0" hangingPunct="0">
              <a:spcBef>
                <a:spcPct val="20000"/>
              </a:spcBef>
              <a:buClr>
                <a:schemeClr val="accent2"/>
              </a:buClr>
              <a:buSzPct val="70000"/>
              <a:buFont typeface="Wingdings" pitchFamily="2" charset="2"/>
              <a:buChar char=""/>
              <a:defRPr sz="2200">
                <a:solidFill>
                  <a:schemeClr val="tx2"/>
                </a:solidFill>
                <a:latin typeface="Georgia" pitchFamily="18" charset="0"/>
              </a:defRPr>
            </a:lvl2pPr>
            <a:lvl3pPr marL="1143000" indent="-228600" eaLnBrk="0" hangingPunct="0">
              <a:spcBef>
                <a:spcPct val="20000"/>
              </a:spcBef>
              <a:buClr>
                <a:srgbClr val="1B587C"/>
              </a:buClr>
              <a:buSzPct val="75000"/>
              <a:buFont typeface="Wingdings 2" pitchFamily="18" charset="2"/>
              <a:buChar char=""/>
              <a:defRPr sz="2000">
                <a:solidFill>
                  <a:schemeClr val="tx1"/>
                </a:solidFill>
                <a:latin typeface="Georgia" pitchFamily="18" charset="0"/>
              </a:defRPr>
            </a:lvl3pPr>
            <a:lvl4pPr marL="1600200" indent="-228600" eaLnBrk="0" hangingPunct="0">
              <a:spcBef>
                <a:spcPct val="20000"/>
              </a:spcBef>
              <a:buClr>
                <a:srgbClr val="4E8542"/>
              </a:buClr>
              <a:buSzPct val="70000"/>
              <a:buFont typeface="Wingdings" pitchFamily="2" charset="2"/>
              <a:buChar char=""/>
              <a:defRPr sz="2000">
                <a:solidFill>
                  <a:schemeClr val="tx2"/>
                </a:solidFill>
                <a:latin typeface="Georgia" pitchFamily="18" charset="0"/>
              </a:defRPr>
            </a:lvl4pPr>
            <a:lvl5pPr marL="2057400" indent="-228600" eaLnBrk="0" hangingPunct="0">
              <a:spcBef>
                <a:spcPct val="20000"/>
              </a:spcBef>
              <a:buClr>
                <a:srgbClr val="604878"/>
              </a:buClr>
              <a:buChar char="•"/>
              <a:defRPr>
                <a:solidFill>
                  <a:schemeClr val="tx1"/>
                </a:solidFill>
                <a:latin typeface="Georgia" pitchFamily="18" charset="0"/>
              </a:defRPr>
            </a:lvl5pPr>
            <a:lvl6pPr marL="2514600" indent="-228600" eaLnBrk="0" fontAlgn="base" hangingPunct="0">
              <a:spcBef>
                <a:spcPct val="20000"/>
              </a:spcBef>
              <a:spcAft>
                <a:spcPct val="0"/>
              </a:spcAft>
              <a:buClr>
                <a:srgbClr val="604878"/>
              </a:buClr>
              <a:buChar char="•"/>
              <a:defRPr>
                <a:solidFill>
                  <a:schemeClr val="tx1"/>
                </a:solidFill>
                <a:latin typeface="Georgia" pitchFamily="18" charset="0"/>
              </a:defRPr>
            </a:lvl6pPr>
            <a:lvl7pPr marL="2971800" indent="-228600" eaLnBrk="0" fontAlgn="base" hangingPunct="0">
              <a:spcBef>
                <a:spcPct val="20000"/>
              </a:spcBef>
              <a:spcAft>
                <a:spcPct val="0"/>
              </a:spcAft>
              <a:buClr>
                <a:srgbClr val="604878"/>
              </a:buClr>
              <a:buChar char="•"/>
              <a:defRPr>
                <a:solidFill>
                  <a:schemeClr val="tx1"/>
                </a:solidFill>
                <a:latin typeface="Georgia" pitchFamily="18" charset="0"/>
              </a:defRPr>
            </a:lvl7pPr>
            <a:lvl8pPr marL="3429000" indent="-228600" eaLnBrk="0" fontAlgn="base" hangingPunct="0">
              <a:spcBef>
                <a:spcPct val="20000"/>
              </a:spcBef>
              <a:spcAft>
                <a:spcPct val="0"/>
              </a:spcAft>
              <a:buClr>
                <a:srgbClr val="604878"/>
              </a:buClr>
              <a:buChar char="•"/>
              <a:defRPr>
                <a:solidFill>
                  <a:schemeClr val="tx1"/>
                </a:solidFill>
                <a:latin typeface="Georgia" pitchFamily="18" charset="0"/>
              </a:defRPr>
            </a:lvl8pPr>
            <a:lvl9pPr marL="3886200" indent="-228600" eaLnBrk="0" fontAlgn="base" hangingPunct="0">
              <a:spcBef>
                <a:spcPct val="20000"/>
              </a:spcBef>
              <a:spcAft>
                <a:spcPct val="0"/>
              </a:spcAft>
              <a:buClr>
                <a:srgbClr val="604878"/>
              </a:buClr>
              <a:buChar char="•"/>
              <a:defRPr>
                <a:solidFill>
                  <a:schemeClr val="tx1"/>
                </a:solidFill>
                <a:latin typeface="Georgia" pitchFamily="18" charset="0"/>
              </a:defRPr>
            </a:lvl9pPr>
          </a:lstStyle>
          <a:p>
            <a:pPr eaLnBrk="1" hangingPunct="1">
              <a:spcBef>
                <a:spcPct val="0"/>
              </a:spcBef>
              <a:buClrTx/>
              <a:buSzTx/>
              <a:buFontTx/>
              <a:buNone/>
            </a:pPr>
            <a:r>
              <a:rPr lang="en-US" altLang="en-US" sz="1800" dirty="0">
                <a:solidFill>
                  <a:schemeClr val="tx2"/>
                </a:solidFill>
                <a:latin typeface="Arial" pitchFamily="34" charset="0"/>
              </a:rPr>
              <a:t>http://www.ahrq.gov/professionals/quality-patient-safety/quality-resources/tools/literacy-toolkit/index.html</a:t>
            </a:r>
          </a:p>
        </p:txBody>
      </p:sp>
      <p:sp>
        <p:nvSpPr>
          <p:cNvPr id="11" name="Rectangle 2"/>
          <p:cNvSpPr>
            <a:spLocks noGrp="1" noChangeArrowheads="1"/>
          </p:cNvSpPr>
          <p:nvPr>
            <p:ph type="title"/>
          </p:nvPr>
        </p:nvSpPr>
        <p:spPr>
          <a:xfrm>
            <a:off x="457200" y="182880"/>
            <a:ext cx="8229600" cy="1111664"/>
          </a:xfrm>
        </p:spPr>
        <p:txBody>
          <a:bodyPr>
            <a:normAutofit/>
          </a:bodyPr>
          <a:lstStyle/>
          <a:p>
            <a:pPr eaLnBrk="1" hangingPunct="1"/>
            <a:r>
              <a:rPr lang="en-US" altLang="en-US" sz="5600" dirty="0">
                <a:solidFill>
                  <a:schemeClr val="bg1"/>
                </a:solidFill>
                <a:cs typeface="Arial" pitchFamily="34" charset="0"/>
              </a:rPr>
              <a:t>8. Assess your practice/facility</a:t>
            </a:r>
            <a:endParaRPr lang="en-US" altLang="en-US" sz="5600" dirty="0">
              <a:solidFill>
                <a:schemeClr val="bg1"/>
              </a:solidFill>
            </a:endParaRPr>
          </a:p>
        </p:txBody>
      </p:sp>
    </p:spTree>
    <p:extLst>
      <p:ext uri="{BB962C8B-B14F-4D97-AF65-F5344CB8AC3E}">
        <p14:creationId xmlns:p14="http://schemas.microsoft.com/office/powerpoint/2010/main" val="3736114188"/>
      </p:ext>
    </p:extLst>
  </p:cSld>
  <p:clrMapOvr>
    <a:masterClrMapping/>
  </p:clrMapOvr>
  <p:transition spd="slow"/>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600" dirty="0">
                <a:solidFill>
                  <a:schemeClr val="bg1"/>
                </a:solidFill>
              </a:rPr>
              <a:t>8. Assess your practice/facility</a:t>
            </a:r>
          </a:p>
        </p:txBody>
      </p:sp>
      <p:sp>
        <p:nvSpPr>
          <p:cNvPr id="3" name="Content Placeholder 2"/>
          <p:cNvSpPr>
            <a:spLocks noGrp="1"/>
          </p:cNvSpPr>
          <p:nvPr>
            <p:ph idx="1"/>
          </p:nvPr>
        </p:nvSpPr>
        <p:spPr/>
        <p:txBody>
          <a:bodyPr>
            <a:normAutofit/>
          </a:bodyPr>
          <a:lstStyle/>
          <a:p>
            <a:pPr>
              <a:buClr>
                <a:schemeClr val="accent3"/>
              </a:buClr>
              <a:buFont typeface="Courier New" panose="02070309020205020404" pitchFamily="49" charset="0"/>
              <a:buChar char="o"/>
            </a:pPr>
            <a:endParaRPr lang="en-US" sz="3200" dirty="0"/>
          </a:p>
          <a:p>
            <a:pPr>
              <a:buClr>
                <a:schemeClr val="accent3"/>
              </a:buClr>
              <a:buFont typeface="Courier New" panose="02070309020205020404" pitchFamily="49" charset="0"/>
              <a:buChar char="o"/>
            </a:pPr>
            <a:endParaRPr lang="en-US" sz="3200" dirty="0"/>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275" y="1981201"/>
            <a:ext cx="9267825" cy="40393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4082996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380999" y="1828800"/>
            <a:ext cx="8424863" cy="4876800"/>
          </a:xfrm>
        </p:spPr>
        <p:txBody>
          <a:bodyPr>
            <a:normAutofit fontScale="47500" lnSpcReduction="20000"/>
          </a:bodyPr>
          <a:lstStyle/>
          <a:p>
            <a:pPr marL="0" indent="0" algn="ctr" eaLnBrk="1" fontAlgn="auto" hangingPunct="1">
              <a:spcBef>
                <a:spcPts val="1200"/>
              </a:spcBef>
              <a:spcAft>
                <a:spcPts val="1200"/>
              </a:spcAft>
              <a:buNone/>
              <a:defRPr/>
            </a:pPr>
            <a:r>
              <a:rPr lang="en-US" sz="5100" b="1" dirty="0"/>
              <a:t>FHC Health Literacy Policy</a:t>
            </a:r>
            <a:endParaRPr lang="en-US" sz="5100" dirty="0"/>
          </a:p>
          <a:p>
            <a:pPr eaLnBrk="1" fontAlgn="auto" hangingPunct="1">
              <a:spcBef>
                <a:spcPts val="1200"/>
              </a:spcBef>
              <a:spcAft>
                <a:spcPts val="1200"/>
              </a:spcAft>
              <a:buClr>
                <a:schemeClr val="accent3"/>
              </a:buClr>
              <a:buSzPct val="100000"/>
              <a:buFont typeface="Wingdings" panose="05000000000000000000" pitchFamily="2" charset="2"/>
              <a:buChar char="§"/>
              <a:defRPr/>
            </a:pPr>
            <a:r>
              <a:rPr lang="en-US" sz="4800" dirty="0"/>
              <a:t>Assess and address patient learning needs and health literacy</a:t>
            </a:r>
          </a:p>
          <a:p>
            <a:pPr eaLnBrk="1" fontAlgn="auto" hangingPunct="1">
              <a:spcBef>
                <a:spcPts val="1200"/>
              </a:spcBef>
              <a:spcAft>
                <a:spcPts val="1200"/>
              </a:spcAft>
              <a:buClr>
                <a:schemeClr val="accent3"/>
              </a:buClr>
              <a:buSzPct val="100000"/>
              <a:buFont typeface="Wingdings" panose="05000000000000000000" pitchFamily="2" charset="2"/>
              <a:buChar char="§"/>
              <a:defRPr/>
            </a:pPr>
            <a:r>
              <a:rPr lang="en-US" sz="4800" dirty="0"/>
              <a:t>Treat health literacy as a universal precaution</a:t>
            </a:r>
          </a:p>
          <a:p>
            <a:pPr marL="790575" lvl="1" indent="-325438" eaLnBrk="1" fontAlgn="auto" hangingPunct="1">
              <a:spcBef>
                <a:spcPts val="1200"/>
              </a:spcBef>
              <a:spcAft>
                <a:spcPts val="600"/>
              </a:spcAft>
              <a:buSzPct val="100000"/>
              <a:buFont typeface="Arial" panose="020B0604020202020204" pitchFamily="34" charset="0"/>
              <a:buChar char="•"/>
              <a:defRPr/>
            </a:pPr>
            <a:r>
              <a:rPr lang="en-US" sz="4000" dirty="0"/>
              <a:t>Offer all patients help, regardless of appearance</a:t>
            </a:r>
          </a:p>
          <a:p>
            <a:pPr marL="790575" lvl="1" indent="-325438" eaLnBrk="1" fontAlgn="auto" hangingPunct="1">
              <a:spcBef>
                <a:spcPts val="1200"/>
              </a:spcBef>
              <a:spcAft>
                <a:spcPts val="600"/>
              </a:spcAft>
              <a:buSzPct val="100000"/>
              <a:buFont typeface="Arial" panose="020B0604020202020204" pitchFamily="34" charset="0"/>
              <a:buChar char="•"/>
              <a:defRPr/>
            </a:pPr>
            <a:r>
              <a:rPr lang="en-US" sz="4000" dirty="0"/>
              <a:t>Use clear communication with all patients</a:t>
            </a:r>
          </a:p>
          <a:p>
            <a:pPr marL="1385888" lvl="2" indent="-350838" eaLnBrk="1" fontAlgn="auto" hangingPunct="1">
              <a:spcBef>
                <a:spcPts val="0"/>
              </a:spcBef>
              <a:spcAft>
                <a:spcPts val="600"/>
              </a:spcAft>
              <a:buClr>
                <a:srgbClr val="00B050"/>
              </a:buClr>
              <a:buSzPct val="100000"/>
              <a:buFont typeface="Wingdings" panose="05000000000000000000" pitchFamily="2" charset="2"/>
              <a:buChar char="§"/>
              <a:defRPr/>
            </a:pPr>
            <a:r>
              <a:rPr lang="en-US" sz="4000" dirty="0"/>
              <a:t>Use plain language, not medical jargon</a:t>
            </a:r>
          </a:p>
          <a:p>
            <a:pPr marL="1385888" lvl="2" indent="-350838" eaLnBrk="1" fontAlgn="auto" hangingPunct="1">
              <a:spcBef>
                <a:spcPts val="0"/>
              </a:spcBef>
              <a:spcAft>
                <a:spcPts val="600"/>
              </a:spcAft>
              <a:buClr>
                <a:srgbClr val="00B050"/>
              </a:buClr>
              <a:buSzPct val="100000"/>
              <a:buFont typeface="Wingdings" panose="05000000000000000000" pitchFamily="2" charset="2"/>
              <a:buChar char="§"/>
              <a:defRPr/>
            </a:pPr>
            <a:r>
              <a:rPr lang="en-US" sz="4000" dirty="0"/>
              <a:t>Use pictures to help patients understand</a:t>
            </a:r>
          </a:p>
          <a:p>
            <a:pPr marL="1385888" lvl="2" indent="-350838" eaLnBrk="1" fontAlgn="auto" hangingPunct="1">
              <a:spcBef>
                <a:spcPts val="0"/>
              </a:spcBef>
              <a:spcAft>
                <a:spcPts val="600"/>
              </a:spcAft>
              <a:buClr>
                <a:srgbClr val="00B050"/>
              </a:buClr>
              <a:buSzPct val="100000"/>
              <a:buFont typeface="Wingdings" panose="05000000000000000000" pitchFamily="2" charset="2"/>
              <a:buChar char="§"/>
              <a:defRPr/>
            </a:pPr>
            <a:r>
              <a:rPr lang="en-US" sz="4000" dirty="0"/>
              <a:t>Speak more slowly</a:t>
            </a:r>
          </a:p>
          <a:p>
            <a:pPr marL="790575" lvl="1" indent="-325438" eaLnBrk="1" fontAlgn="auto" hangingPunct="1">
              <a:spcBef>
                <a:spcPts val="1200"/>
              </a:spcBef>
              <a:spcAft>
                <a:spcPts val="600"/>
              </a:spcAft>
              <a:buSzPct val="100000"/>
              <a:buFont typeface="Arial" panose="020B0604020202020204" pitchFamily="34" charset="0"/>
              <a:buChar char="•"/>
              <a:defRPr/>
            </a:pPr>
            <a:r>
              <a:rPr lang="en-US" sz="4000" dirty="0"/>
              <a:t>Use the Teach-Back Method</a:t>
            </a:r>
          </a:p>
          <a:p>
            <a:pPr marL="790575" lvl="1" indent="-325438" eaLnBrk="1" fontAlgn="auto" hangingPunct="1">
              <a:spcBef>
                <a:spcPts val="1200"/>
              </a:spcBef>
              <a:spcAft>
                <a:spcPts val="600"/>
              </a:spcAft>
              <a:buSzPct val="100000"/>
              <a:buFont typeface="Arial" panose="020B0604020202020204" pitchFamily="34" charset="0"/>
              <a:buChar char="•"/>
              <a:defRPr/>
            </a:pPr>
            <a:r>
              <a:rPr lang="en-US" sz="4000" dirty="0"/>
              <a:t>Encourage all patients to ask questions</a:t>
            </a:r>
          </a:p>
          <a:p>
            <a:pPr marL="1384300" lvl="2" indent="-349250" eaLnBrk="1" fontAlgn="auto" hangingPunct="1">
              <a:spcBef>
                <a:spcPts val="0"/>
              </a:spcBef>
              <a:spcAft>
                <a:spcPts val="600"/>
              </a:spcAft>
              <a:buClr>
                <a:srgbClr val="00B050"/>
              </a:buClr>
              <a:buSzPct val="100000"/>
              <a:buFont typeface="Wingdings" panose="05000000000000000000" pitchFamily="2" charset="2"/>
              <a:buChar char="§"/>
              <a:defRPr/>
            </a:pPr>
            <a:r>
              <a:rPr lang="en-US" sz="4000" dirty="0"/>
              <a:t>Ask “What questions do you have?”</a:t>
            </a:r>
          </a:p>
          <a:p>
            <a:pPr marL="274320" indent="-1588" eaLnBrk="1" fontAlgn="auto" hangingPunct="1">
              <a:spcAft>
                <a:spcPts val="0"/>
              </a:spcAft>
              <a:buFont typeface="Wingdings 2"/>
              <a:buNone/>
              <a:defRPr/>
            </a:pPr>
            <a:endParaRPr lang="en-US" sz="2800" b="1" dirty="0">
              <a:solidFill>
                <a:schemeClr val="tx2"/>
              </a:solidFill>
              <a:latin typeface="Constantia" pitchFamily="18" charset="0"/>
            </a:endParaRPr>
          </a:p>
          <a:p>
            <a:pPr marL="0" indent="0" eaLnBrk="1" fontAlgn="auto" hangingPunct="1">
              <a:spcBef>
                <a:spcPts val="1200"/>
              </a:spcBef>
              <a:spcAft>
                <a:spcPts val="1200"/>
              </a:spcAft>
              <a:buFont typeface="Wingdings 2"/>
              <a:buNone/>
              <a:defRPr/>
            </a:pPr>
            <a:endParaRPr lang="en-US" sz="2800" dirty="0">
              <a:solidFill>
                <a:schemeClr val="tx2"/>
              </a:solidFill>
              <a:latin typeface="Constantia" pitchFamily="18" charset="0"/>
            </a:endParaRPr>
          </a:p>
          <a:p>
            <a:pPr marL="274320" indent="-274320" eaLnBrk="1" fontAlgn="auto" hangingPunct="1">
              <a:spcBef>
                <a:spcPts val="1200"/>
              </a:spcBef>
              <a:spcAft>
                <a:spcPts val="1200"/>
              </a:spcAft>
              <a:buFont typeface="Wingdings 2"/>
              <a:buChar char=""/>
              <a:defRPr/>
            </a:pPr>
            <a:endParaRPr lang="en-US" altLang="ja-JP" sz="2800" dirty="0">
              <a:solidFill>
                <a:schemeClr val="tx2"/>
              </a:solidFill>
            </a:endParaRPr>
          </a:p>
          <a:p>
            <a:pPr marL="274320" indent="-274320" eaLnBrk="1" fontAlgn="auto" hangingPunct="1">
              <a:spcAft>
                <a:spcPts val="0"/>
              </a:spcAft>
              <a:buFont typeface="Wingdings 2"/>
              <a:buChar char=""/>
              <a:defRPr/>
            </a:pPr>
            <a:endParaRPr lang="en-US" altLang="ja-JP" sz="2400" dirty="0">
              <a:solidFill>
                <a:schemeClr val="tx2"/>
              </a:solidFill>
            </a:endParaRPr>
          </a:p>
          <a:p>
            <a:pPr marL="274320" indent="-274320" eaLnBrk="1" fontAlgn="auto" hangingPunct="1">
              <a:spcAft>
                <a:spcPts val="0"/>
              </a:spcAft>
              <a:buFont typeface="Wingdings 2"/>
              <a:buChar char=""/>
              <a:defRPr/>
            </a:pPr>
            <a:endParaRPr lang="en-US" sz="2400" dirty="0">
              <a:solidFill>
                <a:schemeClr val="tx2"/>
              </a:solidFill>
            </a:endParaRPr>
          </a:p>
          <a:p>
            <a:pPr marL="274320" indent="-274320" eaLnBrk="1" fontAlgn="auto" hangingPunct="1">
              <a:spcAft>
                <a:spcPts val="0"/>
              </a:spcAft>
              <a:buFont typeface="Wingdings 2"/>
              <a:buChar char=""/>
              <a:defRPr/>
            </a:pPr>
            <a:endParaRPr lang="en-US" dirty="0"/>
          </a:p>
        </p:txBody>
      </p:sp>
      <p:sp>
        <p:nvSpPr>
          <p:cNvPr id="4" name="Title 1"/>
          <p:cNvSpPr>
            <a:spLocks noGrp="1"/>
          </p:cNvSpPr>
          <p:nvPr>
            <p:ph type="title"/>
          </p:nvPr>
        </p:nvSpPr>
        <p:spPr>
          <a:xfrm>
            <a:off x="457200" y="182880"/>
            <a:ext cx="8229600" cy="1111664"/>
          </a:xfrm>
        </p:spPr>
        <p:txBody>
          <a:bodyPr>
            <a:normAutofit/>
          </a:bodyPr>
          <a:lstStyle/>
          <a:p>
            <a:r>
              <a:rPr lang="en-US" sz="5600" dirty="0">
                <a:solidFill>
                  <a:schemeClr val="bg1"/>
                </a:solidFill>
              </a:rPr>
              <a:t>9. Make it policy</a:t>
            </a:r>
          </a:p>
        </p:txBody>
      </p:sp>
    </p:spTree>
    <p:extLst>
      <p:ext uri="{BB962C8B-B14F-4D97-AF65-F5344CB8AC3E}">
        <p14:creationId xmlns:p14="http://schemas.microsoft.com/office/powerpoint/2010/main" val="8977361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normAutofit/>
          </a:bodyPr>
          <a:lstStyle/>
          <a:p>
            <a:pPr eaLnBrk="1" hangingPunct="1"/>
            <a:r>
              <a:rPr lang="en-US" altLang="en-US" sz="5600" dirty="0">
                <a:solidFill>
                  <a:schemeClr val="bg1"/>
                </a:solidFill>
                <a:cs typeface="Arial" pitchFamily="34" charset="0"/>
              </a:rPr>
              <a:t>Challenges for patients</a:t>
            </a:r>
            <a:endParaRPr lang="en-US" altLang="en-US" sz="5600" dirty="0">
              <a:solidFill>
                <a:schemeClr val="bg1"/>
              </a:solidFill>
            </a:endParaRPr>
          </a:p>
        </p:txBody>
      </p:sp>
      <p:sp>
        <p:nvSpPr>
          <p:cNvPr id="103427" name="Rectangle 3"/>
          <p:cNvSpPr>
            <a:spLocks noGrp="1" noChangeArrowheads="1"/>
          </p:cNvSpPr>
          <p:nvPr>
            <p:ph sz="quarter" idx="1"/>
          </p:nvPr>
        </p:nvSpPr>
        <p:spPr>
          <a:xfrm>
            <a:off x="457200" y="1905000"/>
            <a:ext cx="8229600" cy="4466511"/>
          </a:xfrm>
        </p:spPr>
        <p:txBody>
          <a:bodyPr/>
          <a:lstStyle/>
          <a:p>
            <a:pPr indent="1588">
              <a:lnSpc>
                <a:spcPct val="110000"/>
              </a:lnSpc>
              <a:buNone/>
            </a:pPr>
            <a:r>
              <a:rPr lang="en-US" altLang="en-US" sz="3000" dirty="0"/>
              <a:t>Your </a:t>
            </a:r>
            <a:r>
              <a:rPr lang="en-US" altLang="en-US" sz="3000" dirty="0" err="1"/>
              <a:t>naicisyhp</a:t>
            </a:r>
            <a:r>
              <a:rPr lang="en-US" altLang="en-US" sz="3000" dirty="0"/>
              <a:t> has </a:t>
            </a:r>
            <a:r>
              <a:rPr lang="en-US" altLang="en-US" sz="3000" dirty="0" err="1"/>
              <a:t>dednemmocer</a:t>
            </a:r>
            <a:r>
              <a:rPr lang="en-US" altLang="en-US" sz="3000" dirty="0"/>
              <a:t> that you have a </a:t>
            </a:r>
            <a:r>
              <a:rPr lang="en-US" altLang="en-US" sz="3000" dirty="0" err="1"/>
              <a:t>ypocsonoloc</a:t>
            </a:r>
            <a:r>
              <a:rPr lang="en-US" altLang="en-US" sz="3000" dirty="0"/>
              <a:t>.  </a:t>
            </a:r>
            <a:r>
              <a:rPr lang="en-US" altLang="en-US" sz="3000" dirty="0" err="1"/>
              <a:t>Ypocsonoloc</a:t>
            </a:r>
            <a:r>
              <a:rPr lang="en-US" altLang="en-US" sz="3000" dirty="0"/>
              <a:t> is a test for </a:t>
            </a:r>
            <a:r>
              <a:rPr lang="en-US" altLang="en-US" sz="3000" dirty="0" err="1"/>
              <a:t>noloc</a:t>
            </a:r>
            <a:r>
              <a:rPr lang="en-US" altLang="en-US" sz="3000" dirty="0"/>
              <a:t> </a:t>
            </a:r>
            <a:r>
              <a:rPr lang="en-US" altLang="en-US" sz="3000" dirty="0" err="1"/>
              <a:t>recnac</a:t>
            </a:r>
            <a:r>
              <a:rPr lang="en-US" altLang="en-US" sz="3000" dirty="0"/>
              <a:t>.  It </a:t>
            </a:r>
            <a:r>
              <a:rPr lang="en-US" altLang="en-US" sz="3000" dirty="0" err="1"/>
              <a:t>sevlovni</a:t>
            </a:r>
            <a:r>
              <a:rPr lang="en-US" altLang="en-US" sz="3000" dirty="0"/>
              <a:t> </a:t>
            </a:r>
            <a:r>
              <a:rPr lang="en-US" altLang="en-US" sz="3000" dirty="0" err="1"/>
              <a:t>gnitresni</a:t>
            </a:r>
            <a:r>
              <a:rPr lang="en-US" altLang="en-US" sz="3000" dirty="0"/>
              <a:t> a </a:t>
            </a:r>
            <a:r>
              <a:rPr lang="en-US" altLang="en-US" sz="3000" dirty="0" err="1"/>
              <a:t>elbixelf</a:t>
            </a:r>
            <a:r>
              <a:rPr lang="en-US" altLang="en-US" sz="3000" dirty="0"/>
              <a:t> </a:t>
            </a:r>
            <a:r>
              <a:rPr lang="en-US" altLang="en-US" sz="3000" dirty="0" err="1"/>
              <a:t>gniweiv</a:t>
            </a:r>
            <a:r>
              <a:rPr lang="en-US" altLang="en-US" sz="3000" dirty="0"/>
              <a:t> </a:t>
            </a:r>
            <a:r>
              <a:rPr lang="en-US" altLang="en-US" sz="3000" dirty="0" err="1"/>
              <a:t>epocs</a:t>
            </a:r>
            <a:r>
              <a:rPr lang="en-US" altLang="en-US" sz="3000" dirty="0"/>
              <a:t> into your </a:t>
            </a:r>
            <a:r>
              <a:rPr lang="en-US" altLang="en-US" sz="3000" dirty="0" err="1"/>
              <a:t>mutcer</a:t>
            </a:r>
            <a:r>
              <a:rPr lang="en-US" altLang="en-US" sz="3000" dirty="0"/>
              <a:t>.  You must drink a </a:t>
            </a:r>
            <a:r>
              <a:rPr lang="en-US" altLang="en-US" sz="3000" dirty="0" err="1"/>
              <a:t>laiceps</a:t>
            </a:r>
            <a:r>
              <a:rPr lang="en-US" altLang="en-US" sz="3000" dirty="0"/>
              <a:t> </a:t>
            </a:r>
            <a:r>
              <a:rPr lang="en-US" altLang="en-US" sz="3000" dirty="0" err="1"/>
              <a:t>diuqil</a:t>
            </a:r>
            <a:r>
              <a:rPr lang="en-US" altLang="en-US" sz="3000" dirty="0"/>
              <a:t> the night before the </a:t>
            </a:r>
            <a:r>
              <a:rPr lang="en-US" altLang="en-US" sz="3000" dirty="0" err="1"/>
              <a:t>noitanimaxe</a:t>
            </a:r>
            <a:r>
              <a:rPr lang="en-US" altLang="en-US" sz="3000" dirty="0"/>
              <a:t> to clean out your </a:t>
            </a:r>
            <a:r>
              <a:rPr lang="en-US" altLang="en-US" sz="3000" dirty="0" err="1"/>
              <a:t>noloc</a:t>
            </a:r>
            <a:r>
              <a:rPr lang="en-US" altLang="en-US" sz="3000" dirty="0"/>
              <a:t>.  	</a:t>
            </a:r>
          </a:p>
          <a:p>
            <a:pPr eaLnBrk="1" hangingPunct="1">
              <a:lnSpc>
                <a:spcPct val="90000"/>
              </a:lnSpc>
              <a:buFontTx/>
              <a:buNone/>
            </a:pPr>
            <a:endParaRPr lang="en-US" altLang="en-US" sz="2800" dirty="0"/>
          </a:p>
        </p:txBody>
      </p:sp>
      <p:sp>
        <p:nvSpPr>
          <p:cNvPr id="103428" name="Text Box 5"/>
          <p:cNvSpPr txBox="1">
            <a:spLocks noChangeArrowheads="1"/>
          </p:cNvSpPr>
          <p:nvPr/>
        </p:nvSpPr>
        <p:spPr bwMode="auto">
          <a:xfrm>
            <a:off x="7315200" y="5257800"/>
            <a:ext cx="1524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SzPct val="85000"/>
              <a:buFont typeface="Wingdings 2" pitchFamily="18" charset="2"/>
              <a:buChar char=""/>
              <a:defRPr sz="2700">
                <a:solidFill>
                  <a:schemeClr val="tx1"/>
                </a:solidFill>
                <a:latin typeface="Georgia" pitchFamily="18" charset="0"/>
              </a:defRPr>
            </a:lvl1pPr>
            <a:lvl2pPr marL="742950" indent="-285750" eaLnBrk="0" hangingPunct="0">
              <a:spcBef>
                <a:spcPct val="20000"/>
              </a:spcBef>
              <a:buClr>
                <a:schemeClr val="accent2"/>
              </a:buClr>
              <a:buSzPct val="70000"/>
              <a:buFont typeface="Wingdings" pitchFamily="2" charset="2"/>
              <a:buChar char=""/>
              <a:defRPr sz="2200">
                <a:solidFill>
                  <a:schemeClr val="tx2"/>
                </a:solidFill>
                <a:latin typeface="Georgia" pitchFamily="18" charset="0"/>
              </a:defRPr>
            </a:lvl2pPr>
            <a:lvl3pPr marL="1143000" indent="-228600" eaLnBrk="0" hangingPunct="0">
              <a:spcBef>
                <a:spcPct val="20000"/>
              </a:spcBef>
              <a:buClr>
                <a:srgbClr val="5BD078"/>
              </a:buClr>
              <a:buSzPct val="75000"/>
              <a:buFont typeface="Wingdings 2" pitchFamily="18" charset="2"/>
              <a:buChar char=""/>
              <a:defRPr sz="2000">
                <a:solidFill>
                  <a:schemeClr val="tx1"/>
                </a:solidFill>
                <a:latin typeface="Georgia" pitchFamily="18" charset="0"/>
              </a:defRPr>
            </a:lvl3pPr>
            <a:lvl4pPr marL="1600200" indent="-228600" eaLnBrk="0" hangingPunct="0">
              <a:spcBef>
                <a:spcPct val="20000"/>
              </a:spcBef>
              <a:buClr>
                <a:srgbClr val="A5D028"/>
              </a:buClr>
              <a:buSzPct val="70000"/>
              <a:buFont typeface="Wingdings" pitchFamily="2" charset="2"/>
              <a:buChar char=""/>
              <a:defRPr sz="2000">
                <a:solidFill>
                  <a:schemeClr val="tx2"/>
                </a:solidFill>
                <a:latin typeface="Georgia" pitchFamily="18" charset="0"/>
              </a:defRPr>
            </a:lvl4pPr>
            <a:lvl5pPr marL="2057400" indent="-228600" eaLnBrk="0" hangingPunct="0">
              <a:spcBef>
                <a:spcPct val="20000"/>
              </a:spcBef>
              <a:buClr>
                <a:srgbClr val="F5C040"/>
              </a:buClr>
              <a:buChar char="•"/>
              <a:defRPr>
                <a:solidFill>
                  <a:schemeClr val="tx1"/>
                </a:solidFill>
                <a:latin typeface="Georgia" pitchFamily="18" charset="0"/>
              </a:defRPr>
            </a:lvl5pPr>
            <a:lvl6pPr marL="2514600" indent="-228600" eaLnBrk="0" fontAlgn="base" hangingPunct="0">
              <a:spcBef>
                <a:spcPct val="20000"/>
              </a:spcBef>
              <a:spcAft>
                <a:spcPct val="0"/>
              </a:spcAft>
              <a:buClr>
                <a:srgbClr val="F5C040"/>
              </a:buClr>
              <a:buChar char="•"/>
              <a:defRPr>
                <a:solidFill>
                  <a:schemeClr val="tx1"/>
                </a:solidFill>
                <a:latin typeface="Georgia" pitchFamily="18" charset="0"/>
              </a:defRPr>
            </a:lvl6pPr>
            <a:lvl7pPr marL="2971800" indent="-228600" eaLnBrk="0" fontAlgn="base" hangingPunct="0">
              <a:spcBef>
                <a:spcPct val="20000"/>
              </a:spcBef>
              <a:spcAft>
                <a:spcPct val="0"/>
              </a:spcAft>
              <a:buClr>
                <a:srgbClr val="F5C040"/>
              </a:buClr>
              <a:buChar char="•"/>
              <a:defRPr>
                <a:solidFill>
                  <a:schemeClr val="tx1"/>
                </a:solidFill>
                <a:latin typeface="Georgia" pitchFamily="18" charset="0"/>
              </a:defRPr>
            </a:lvl7pPr>
            <a:lvl8pPr marL="3429000" indent="-228600" eaLnBrk="0" fontAlgn="base" hangingPunct="0">
              <a:spcBef>
                <a:spcPct val="20000"/>
              </a:spcBef>
              <a:spcAft>
                <a:spcPct val="0"/>
              </a:spcAft>
              <a:buClr>
                <a:srgbClr val="F5C040"/>
              </a:buClr>
              <a:buChar char="•"/>
              <a:defRPr>
                <a:solidFill>
                  <a:schemeClr val="tx1"/>
                </a:solidFill>
                <a:latin typeface="Georgia" pitchFamily="18" charset="0"/>
              </a:defRPr>
            </a:lvl8pPr>
            <a:lvl9pPr marL="3886200" indent="-228600" eaLnBrk="0" fontAlgn="base" hangingPunct="0">
              <a:spcBef>
                <a:spcPct val="20000"/>
              </a:spcBef>
              <a:spcAft>
                <a:spcPct val="0"/>
              </a:spcAft>
              <a:buClr>
                <a:srgbClr val="F5C040"/>
              </a:buClr>
              <a:buChar char="•"/>
              <a:defRPr>
                <a:solidFill>
                  <a:schemeClr val="tx1"/>
                </a:solidFill>
                <a:latin typeface="Georgia" pitchFamily="18" charset="0"/>
              </a:defRPr>
            </a:lvl9pPr>
          </a:lstStyle>
          <a:p>
            <a:pPr eaLnBrk="1" hangingPunct="1">
              <a:spcBef>
                <a:spcPct val="50000"/>
              </a:spcBef>
              <a:buClrTx/>
              <a:buSzTx/>
              <a:buFontTx/>
              <a:buNone/>
            </a:pPr>
            <a:endParaRPr lang="en-US" altLang="en-US" sz="1800">
              <a:solidFill>
                <a:srgbClr val="000000"/>
              </a:solidFill>
              <a:latin typeface="Arial" pitchFamily="34" charset="0"/>
            </a:endParaRPr>
          </a:p>
        </p:txBody>
      </p:sp>
      <p:sp>
        <p:nvSpPr>
          <p:cNvPr id="3" name="TextBox 2"/>
          <p:cNvSpPr txBox="1"/>
          <p:nvPr/>
        </p:nvSpPr>
        <p:spPr>
          <a:xfrm>
            <a:off x="6019800" y="6300260"/>
            <a:ext cx="2590800" cy="246221"/>
          </a:xfrm>
          <a:prstGeom prst="rect">
            <a:avLst/>
          </a:prstGeom>
          <a:noFill/>
        </p:spPr>
        <p:txBody>
          <a:bodyPr wrap="square" rtlCol="0">
            <a:spAutoFit/>
          </a:bodyPr>
          <a:lstStyle/>
          <a:p>
            <a:r>
              <a:rPr lang="en-US" sz="1000" dirty="0">
                <a:solidFill>
                  <a:schemeClr val="tx2"/>
                </a:solidFill>
              </a:rPr>
              <a:t>SOURCE: http://www.healthed.com</a:t>
            </a:r>
          </a:p>
        </p:txBody>
      </p:sp>
    </p:spTree>
    <p:extLst>
      <p:ext uri="{BB962C8B-B14F-4D97-AF65-F5344CB8AC3E}">
        <p14:creationId xmlns:p14="http://schemas.microsoft.com/office/powerpoint/2010/main" val="22040624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600" dirty="0"/>
              <a:t>9. Make it policy</a:t>
            </a:r>
          </a:p>
        </p:txBody>
      </p:sp>
      <p:sp>
        <p:nvSpPr>
          <p:cNvPr id="3" name="Content Placeholder 2"/>
          <p:cNvSpPr>
            <a:spLocks noGrp="1"/>
          </p:cNvSpPr>
          <p:nvPr>
            <p:ph idx="1"/>
          </p:nvPr>
        </p:nvSpPr>
        <p:spPr>
          <a:xfrm>
            <a:off x="457200" y="1828800"/>
            <a:ext cx="8229600" cy="4648199"/>
          </a:xfrm>
        </p:spPr>
        <p:txBody>
          <a:bodyPr>
            <a:normAutofit/>
          </a:bodyPr>
          <a:lstStyle/>
          <a:p>
            <a:pPr marL="0" indent="0" algn="ctr">
              <a:spcBef>
                <a:spcPts val="1200"/>
              </a:spcBef>
              <a:spcAft>
                <a:spcPts val="1200"/>
              </a:spcAft>
              <a:buNone/>
              <a:defRPr/>
            </a:pPr>
            <a:r>
              <a:rPr lang="en-US" sz="2800" b="1" dirty="0"/>
              <a:t>FHC Plain Language Policy</a:t>
            </a:r>
          </a:p>
          <a:p>
            <a:pPr marL="568325">
              <a:buClr>
                <a:srgbClr val="00B0F0"/>
              </a:buClr>
              <a:buSzPct val="100000"/>
              <a:buFont typeface="Wingdings" panose="05000000000000000000" pitchFamily="2" charset="2"/>
              <a:buChar char="§"/>
            </a:pPr>
            <a:r>
              <a:rPr lang="en-US" dirty="0"/>
              <a:t>Plain language guidelines should be followed for </a:t>
            </a:r>
            <a:r>
              <a:rPr lang="en-US" b="1" dirty="0"/>
              <a:t>all written materials</a:t>
            </a:r>
            <a:r>
              <a:rPr lang="en-US" dirty="0"/>
              <a:t> received by patients </a:t>
            </a:r>
          </a:p>
          <a:p>
            <a:pPr marL="1265238" lvl="1" indent="-342900">
              <a:buSzPct val="100000"/>
              <a:buFont typeface="Arial" panose="020B0604020202020204" pitchFamily="34" charset="0"/>
              <a:buChar char="•"/>
            </a:pPr>
            <a:r>
              <a:rPr lang="en-US" dirty="0"/>
              <a:t>Includes health education materials, letters, forms </a:t>
            </a:r>
          </a:p>
          <a:p>
            <a:pPr marL="1265238" lvl="1" indent="-342900">
              <a:spcAft>
                <a:spcPts val="800"/>
              </a:spcAft>
              <a:buSzPct val="100000"/>
              <a:buFont typeface="Arial" panose="020B0604020202020204" pitchFamily="34" charset="0"/>
              <a:buChar char="•"/>
            </a:pPr>
            <a:r>
              <a:rPr lang="en-US" dirty="0"/>
              <a:t>Use the “FHC Plain Language Tips” </a:t>
            </a:r>
          </a:p>
          <a:p>
            <a:pPr marL="568325">
              <a:spcAft>
                <a:spcPts val="800"/>
              </a:spcAft>
              <a:buClr>
                <a:srgbClr val="00B0F0"/>
              </a:buClr>
              <a:buSzPct val="100000"/>
              <a:buFont typeface="Wingdings" panose="05000000000000000000" pitchFamily="2" charset="2"/>
              <a:buChar char="§"/>
            </a:pPr>
            <a:r>
              <a:rPr lang="en-US" dirty="0"/>
              <a:t>Documents that will be </a:t>
            </a:r>
            <a:r>
              <a:rPr lang="en-US" b="1" dirty="0"/>
              <a:t>sent to an external printer </a:t>
            </a:r>
            <a:r>
              <a:rPr lang="en-US" dirty="0"/>
              <a:t>for formal, large-scale printing must be reviewed first by members of the Health Literacy Workgroup.</a:t>
            </a:r>
          </a:p>
          <a:p>
            <a:pPr marL="568325">
              <a:buClr>
                <a:srgbClr val="00B0F0"/>
              </a:buClr>
              <a:buSzPct val="100000"/>
              <a:buFont typeface="Wingdings" panose="05000000000000000000" pitchFamily="2" charset="2"/>
              <a:buChar char="§"/>
            </a:pPr>
            <a:r>
              <a:rPr lang="en-US" dirty="0"/>
              <a:t>Documents that will be </a:t>
            </a:r>
            <a:r>
              <a:rPr lang="en-US" b="1" dirty="0"/>
              <a:t>translated</a:t>
            </a:r>
            <a:r>
              <a:rPr lang="en-US" dirty="0"/>
              <a:t> must be reviewed first by members of the Health Literacy Workgroup.</a:t>
            </a:r>
          </a:p>
          <a:p>
            <a:endParaRPr lang="en-US" dirty="0"/>
          </a:p>
        </p:txBody>
      </p:sp>
    </p:spTree>
    <p:extLst>
      <p:ext uri="{BB962C8B-B14F-4D97-AF65-F5344CB8AC3E}">
        <p14:creationId xmlns:p14="http://schemas.microsoft.com/office/powerpoint/2010/main" val="69360808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600" dirty="0"/>
              <a:t>9. Make it policy</a:t>
            </a:r>
          </a:p>
        </p:txBody>
      </p:sp>
      <p:pic>
        <p:nvPicPr>
          <p:cNvPr id="3074" name="Picture 2"/>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l="28836" t="6772" r="29240" b="10669"/>
          <a:stretch/>
        </p:blipFill>
        <p:spPr bwMode="auto">
          <a:xfrm>
            <a:off x="4776860" y="1524000"/>
            <a:ext cx="4134787" cy="50889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247340" y="1788862"/>
            <a:ext cx="4572000" cy="3416320"/>
          </a:xfrm>
          <a:prstGeom prst="rect">
            <a:avLst/>
          </a:prstGeom>
        </p:spPr>
        <p:txBody>
          <a:bodyPr>
            <a:spAutoFit/>
          </a:bodyPr>
          <a:lstStyle/>
          <a:p>
            <a:pPr>
              <a:spcAft>
                <a:spcPts val="300"/>
              </a:spcAft>
              <a:defRPr/>
            </a:pPr>
            <a:endParaRPr lang="en-US" b="1" dirty="0"/>
          </a:p>
          <a:p>
            <a:pPr>
              <a:spcAft>
                <a:spcPts val="300"/>
              </a:spcAft>
              <a:defRPr/>
            </a:pPr>
            <a:r>
              <a:rPr lang="en-US" sz="3200" b="1" dirty="0">
                <a:solidFill>
                  <a:srgbClr val="00B0F0"/>
                </a:solidFill>
              </a:rPr>
              <a:t>Building Health Literate Organizations: A Guidebook to Achieving Organizational Change</a:t>
            </a:r>
          </a:p>
          <a:p>
            <a:pPr>
              <a:spcAft>
                <a:spcPts val="300"/>
              </a:spcAft>
              <a:defRPr/>
            </a:pPr>
            <a:endParaRPr lang="en-US" b="1" dirty="0"/>
          </a:p>
          <a:p>
            <a:pPr>
              <a:spcAft>
                <a:spcPts val="300"/>
              </a:spcAft>
              <a:defRPr/>
            </a:pPr>
            <a:r>
              <a:rPr lang="en-US" sz="2400" dirty="0">
                <a:solidFill>
                  <a:schemeClr val="tx2"/>
                </a:solidFill>
                <a:latin typeface="Arial" panose="020B0604020202020204" pitchFamily="34" charset="0"/>
                <a:cs typeface="Arial" panose="020B0604020202020204" pitchFamily="34" charset="0"/>
              </a:rPr>
              <a:t>Health Literacy Iowa</a:t>
            </a:r>
          </a:p>
          <a:p>
            <a:pPr>
              <a:spcAft>
                <a:spcPts val="300"/>
              </a:spcAft>
              <a:defRPr/>
            </a:pPr>
            <a:endParaRPr lang="en-US" b="1" dirty="0"/>
          </a:p>
        </p:txBody>
      </p:sp>
      <p:sp>
        <p:nvSpPr>
          <p:cNvPr id="3" name="Rectangle 2"/>
          <p:cNvSpPr/>
          <p:nvPr/>
        </p:nvSpPr>
        <p:spPr>
          <a:xfrm>
            <a:off x="259832" y="5943600"/>
            <a:ext cx="4572000" cy="646331"/>
          </a:xfrm>
          <a:prstGeom prst="rect">
            <a:avLst/>
          </a:prstGeom>
        </p:spPr>
        <p:txBody>
          <a:bodyPr>
            <a:spAutoFit/>
          </a:bodyPr>
          <a:lstStyle/>
          <a:p>
            <a:pPr>
              <a:spcAft>
                <a:spcPts val="300"/>
              </a:spcAft>
              <a:defRPr/>
            </a:pPr>
            <a:r>
              <a:rPr lang="en-US" dirty="0">
                <a:solidFill>
                  <a:schemeClr val="tx2"/>
                </a:solidFill>
              </a:rPr>
              <a:t>http://www.unitypoint.org/health-literacy-guidebook.aspx</a:t>
            </a:r>
          </a:p>
        </p:txBody>
      </p:sp>
    </p:spTree>
    <p:extLst>
      <p:ext uri="{BB962C8B-B14F-4D97-AF65-F5344CB8AC3E}">
        <p14:creationId xmlns:p14="http://schemas.microsoft.com/office/powerpoint/2010/main" val="8363679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600" dirty="0">
                <a:solidFill>
                  <a:schemeClr val="bg1"/>
                </a:solidFill>
              </a:rPr>
              <a:t>10. Link to performance measures</a:t>
            </a:r>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1757826"/>
            <a:ext cx="4081462" cy="51001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itle 1"/>
          <p:cNvSpPr txBox="1">
            <a:spLocks/>
          </p:cNvSpPr>
          <p:nvPr/>
        </p:nvSpPr>
        <p:spPr>
          <a:xfrm>
            <a:off x="732312" y="1698331"/>
            <a:ext cx="3429000" cy="3733800"/>
          </a:xfrm>
          <a:prstGeom prst="rect">
            <a:avLst/>
          </a:prstGeom>
        </p:spPr>
        <p:txBody>
          <a:bodyPr/>
          <a:lstStyle/>
          <a:p>
            <a:pPr>
              <a:defRPr/>
            </a:pPr>
            <a:r>
              <a:rPr lang="en-US" sz="3200" b="1" dirty="0">
                <a:solidFill>
                  <a:srgbClr val="08A1D9"/>
                </a:solidFill>
              </a:rPr>
              <a:t>Integrating Health Literacy with Health Care Performance Measurement</a:t>
            </a:r>
          </a:p>
          <a:p>
            <a:pPr>
              <a:defRPr/>
            </a:pPr>
            <a:endParaRPr lang="en-US" sz="3200" dirty="0">
              <a:solidFill>
                <a:srgbClr val="08A1D9"/>
              </a:solidFill>
            </a:endParaRPr>
          </a:p>
          <a:p>
            <a:pPr>
              <a:defRPr/>
            </a:pPr>
            <a:r>
              <a:rPr lang="en-US" altLang="en-US" sz="2400" dirty="0">
                <a:solidFill>
                  <a:schemeClr val="tx2"/>
                </a:solidFill>
                <a:latin typeface="Arial" pitchFamily="34" charset="0"/>
              </a:rPr>
              <a:t>Institute of Medicine</a:t>
            </a:r>
          </a:p>
          <a:p>
            <a:pPr>
              <a:defRPr/>
            </a:pPr>
            <a:endParaRPr lang="en-US" sz="3200" dirty="0">
              <a:solidFill>
                <a:srgbClr val="08A1D9"/>
              </a:solidFill>
            </a:endParaRPr>
          </a:p>
        </p:txBody>
      </p:sp>
      <p:sp>
        <p:nvSpPr>
          <p:cNvPr id="4" name="TextBox 3"/>
          <p:cNvSpPr txBox="1"/>
          <p:nvPr/>
        </p:nvSpPr>
        <p:spPr>
          <a:xfrm>
            <a:off x="491836" y="5379682"/>
            <a:ext cx="4308763" cy="1200329"/>
          </a:xfrm>
          <a:prstGeom prst="rect">
            <a:avLst/>
          </a:prstGeom>
          <a:noFill/>
        </p:spPr>
        <p:txBody>
          <a:bodyPr wrap="square" rtlCol="0">
            <a:spAutoFit/>
          </a:bodyPr>
          <a:lstStyle/>
          <a:p>
            <a:r>
              <a:rPr lang="en-US" dirty="0"/>
              <a:t>http://www.iom.edu/Activities/PublicHealth/~/media/Files/Perspectives-Files/2013/Discussion-Papers/BPH-IntegratingHealthLiteracy.pdf</a:t>
            </a:r>
          </a:p>
        </p:txBody>
      </p:sp>
    </p:spTree>
    <p:extLst>
      <p:ext uri="{BB962C8B-B14F-4D97-AF65-F5344CB8AC3E}">
        <p14:creationId xmlns:p14="http://schemas.microsoft.com/office/powerpoint/2010/main" val="81128157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1"/>
          <p:cNvSpPr>
            <a:spLocks noGrp="1" noChangeArrowheads="1"/>
          </p:cNvSpPr>
          <p:nvPr>
            <p:ph type="title"/>
          </p:nvPr>
        </p:nvSpPr>
        <p:spPr>
          <a:xfrm>
            <a:off x="456481" y="152401"/>
            <a:ext cx="8228160" cy="1143000"/>
          </a:xfrm>
          <a:ln/>
        </p:spPr>
        <p:txBody>
          <a:bodyPr tIns="32656">
            <a:normAutofit/>
          </a:bodyPr>
          <a:lstStyle/>
          <a:p>
            <a:r>
              <a:rPr lang="en-US" sz="5600" dirty="0"/>
              <a:t>(11.) Address health insurance/systems</a:t>
            </a:r>
            <a:endParaRPr lang="en-US" altLang="en-US" sz="5600" dirty="0">
              <a:effectLst>
                <a:outerShdw blurRad="38100" dist="38100" dir="2700000" algn="tl">
                  <a:srgbClr val="000000">
                    <a:alpha val="43137"/>
                  </a:srgbClr>
                </a:outerShdw>
              </a:effectLst>
            </a:endParaRPr>
          </a:p>
        </p:txBody>
      </p:sp>
      <p:sp>
        <p:nvSpPr>
          <p:cNvPr id="12290" name="Rectangle 2"/>
          <p:cNvSpPr>
            <a:spLocks noGrp="1" noChangeArrowheads="1"/>
          </p:cNvSpPr>
          <p:nvPr>
            <p:ph idx="1"/>
          </p:nvPr>
        </p:nvSpPr>
        <p:spPr>
          <a:xfrm>
            <a:off x="456481" y="1751350"/>
            <a:ext cx="8228160" cy="4953000"/>
          </a:xfrm>
          <a:ln/>
        </p:spPr>
        <p:txBody>
          <a:bodyPr>
            <a:normAutofit/>
          </a:bodyPr>
          <a:lstStyle/>
          <a:p>
            <a:pPr marL="350838" indent="-336550">
              <a:buClr>
                <a:srgbClr val="00B0F0"/>
              </a:buClr>
              <a:buSzPct val="100000"/>
              <a:buFont typeface="Wingdings" panose="05000000000000000000" pitchFamily="2" charset="2"/>
              <a:buChar char="§"/>
              <a:tabLst>
                <a:tab pos="904875" algn="l"/>
                <a:tab pos="1319213" algn="l"/>
                <a:tab pos="1735138" algn="l"/>
                <a:tab pos="2149475" algn="l"/>
                <a:tab pos="2563813" algn="l"/>
                <a:tab pos="2978150" algn="l"/>
                <a:tab pos="3394075" algn="l"/>
                <a:tab pos="3808413" algn="l"/>
                <a:tab pos="4222750" algn="l"/>
                <a:tab pos="4637088" algn="l"/>
                <a:tab pos="5053013" algn="l"/>
                <a:tab pos="5467350" algn="l"/>
                <a:tab pos="5881688" algn="l"/>
                <a:tab pos="6296025" algn="l"/>
                <a:tab pos="6710363" algn="l"/>
                <a:tab pos="7126288" algn="l"/>
                <a:tab pos="7540625" algn="l"/>
                <a:tab pos="7954963" algn="l"/>
                <a:tab pos="8369300" algn="l"/>
              </a:tabLst>
            </a:pPr>
            <a:r>
              <a:rPr lang="en-US" sz="2800" dirty="0"/>
              <a:t>Affordable Care Act – signed March 23, 2010</a:t>
            </a:r>
          </a:p>
          <a:p>
            <a:pPr marL="388806" indent="-293764">
              <a:buClr>
                <a:srgbClr val="FFFF00"/>
              </a:buClr>
              <a:buSzPct val="45000"/>
              <a:tabLst>
                <a:tab pos="388806" algn="l"/>
                <a:tab pos="491048" algn="l"/>
                <a:tab pos="905774" algn="l"/>
                <a:tab pos="1320500" algn="l"/>
                <a:tab pos="1735226" algn="l"/>
                <a:tab pos="2149952" algn="l"/>
                <a:tab pos="2564678" algn="l"/>
                <a:tab pos="2979404" algn="l"/>
                <a:tab pos="3394131" algn="l"/>
                <a:tab pos="3808857" algn="l"/>
                <a:tab pos="4223583" algn="l"/>
                <a:tab pos="4638309" algn="l"/>
                <a:tab pos="5053035" algn="l"/>
                <a:tab pos="5467761" algn="l"/>
                <a:tab pos="5882487" algn="l"/>
                <a:tab pos="6297213" algn="l"/>
                <a:tab pos="6711939" algn="l"/>
                <a:tab pos="7126666" algn="l"/>
                <a:tab pos="7541392" algn="l"/>
                <a:tab pos="7956118" algn="l"/>
                <a:tab pos="8370844" algn="l"/>
              </a:tabLst>
            </a:pPr>
            <a:endParaRPr lang="en-US" dirty="0"/>
          </a:p>
          <a:p>
            <a:pPr marL="388806" indent="-293764">
              <a:buClr>
                <a:srgbClr val="FFFF00"/>
              </a:buClr>
              <a:buSzPct val="45000"/>
              <a:tabLst>
                <a:tab pos="388806" algn="l"/>
                <a:tab pos="491048" algn="l"/>
                <a:tab pos="905774" algn="l"/>
                <a:tab pos="1320500" algn="l"/>
                <a:tab pos="1735226" algn="l"/>
                <a:tab pos="2149952" algn="l"/>
                <a:tab pos="2564678" algn="l"/>
                <a:tab pos="2979404" algn="l"/>
                <a:tab pos="3394131" algn="l"/>
                <a:tab pos="3808857" algn="l"/>
                <a:tab pos="4223583" algn="l"/>
                <a:tab pos="4638309" algn="l"/>
                <a:tab pos="5053035" algn="l"/>
                <a:tab pos="5467761" algn="l"/>
                <a:tab pos="5882487" algn="l"/>
                <a:tab pos="6297213" algn="l"/>
                <a:tab pos="6711939" algn="l"/>
                <a:tab pos="7126666" algn="l"/>
                <a:tab pos="7541392" algn="l"/>
                <a:tab pos="7956118" algn="l"/>
                <a:tab pos="8370844" algn="l"/>
              </a:tabLst>
            </a:pPr>
            <a:endParaRPr lang="en-US" dirty="0"/>
          </a:p>
          <a:p>
            <a:pPr marL="388806" indent="-293764">
              <a:buClr>
                <a:srgbClr val="FFFF00"/>
              </a:buClr>
              <a:buSzPct val="45000"/>
              <a:tabLst>
                <a:tab pos="388806" algn="l"/>
                <a:tab pos="491048" algn="l"/>
                <a:tab pos="905774" algn="l"/>
                <a:tab pos="1320500" algn="l"/>
                <a:tab pos="1735226" algn="l"/>
                <a:tab pos="2149952" algn="l"/>
                <a:tab pos="2564678" algn="l"/>
                <a:tab pos="2979404" algn="l"/>
                <a:tab pos="3394131" algn="l"/>
                <a:tab pos="3808857" algn="l"/>
                <a:tab pos="4223583" algn="l"/>
                <a:tab pos="4638309" algn="l"/>
                <a:tab pos="5053035" algn="l"/>
                <a:tab pos="5467761" algn="l"/>
                <a:tab pos="5882487" algn="l"/>
                <a:tab pos="6297213" algn="l"/>
                <a:tab pos="6711939" algn="l"/>
                <a:tab pos="7126666" algn="l"/>
                <a:tab pos="7541392" algn="l"/>
                <a:tab pos="7956118" algn="l"/>
                <a:tab pos="8370844" algn="l"/>
              </a:tabLst>
            </a:pPr>
            <a:endParaRPr lang="en-US" dirty="0"/>
          </a:p>
          <a:p>
            <a:pPr marL="388806" indent="-293764">
              <a:buClr>
                <a:srgbClr val="FFFF00"/>
              </a:buClr>
              <a:buSzPct val="45000"/>
              <a:tabLst>
                <a:tab pos="388806" algn="l"/>
                <a:tab pos="491048" algn="l"/>
                <a:tab pos="905774" algn="l"/>
                <a:tab pos="1320500" algn="l"/>
                <a:tab pos="1735226" algn="l"/>
                <a:tab pos="2149952" algn="l"/>
                <a:tab pos="2564678" algn="l"/>
                <a:tab pos="2979404" algn="l"/>
                <a:tab pos="3394131" algn="l"/>
                <a:tab pos="3808857" algn="l"/>
                <a:tab pos="4223583" algn="l"/>
                <a:tab pos="4638309" algn="l"/>
                <a:tab pos="5053035" algn="l"/>
                <a:tab pos="5467761" algn="l"/>
                <a:tab pos="5882487" algn="l"/>
                <a:tab pos="6297213" algn="l"/>
                <a:tab pos="6711939" algn="l"/>
                <a:tab pos="7126666" algn="l"/>
                <a:tab pos="7541392" algn="l"/>
                <a:tab pos="7956118" algn="l"/>
                <a:tab pos="8370844" algn="l"/>
              </a:tabLst>
            </a:pPr>
            <a:endParaRPr lang="en-US" dirty="0"/>
          </a:p>
          <a:p>
            <a:pPr marL="388806" indent="-293764">
              <a:buClr>
                <a:srgbClr val="FFFF00"/>
              </a:buClr>
              <a:buSzPct val="45000"/>
              <a:tabLst>
                <a:tab pos="388806" algn="l"/>
                <a:tab pos="491048" algn="l"/>
                <a:tab pos="905774" algn="l"/>
                <a:tab pos="1320500" algn="l"/>
                <a:tab pos="1735226" algn="l"/>
                <a:tab pos="2149952" algn="l"/>
                <a:tab pos="2564678" algn="l"/>
                <a:tab pos="2979404" algn="l"/>
                <a:tab pos="3394131" algn="l"/>
                <a:tab pos="3808857" algn="l"/>
                <a:tab pos="4223583" algn="l"/>
                <a:tab pos="4638309" algn="l"/>
                <a:tab pos="5053035" algn="l"/>
                <a:tab pos="5467761" algn="l"/>
                <a:tab pos="5882487" algn="l"/>
                <a:tab pos="6297213" algn="l"/>
                <a:tab pos="6711939" algn="l"/>
                <a:tab pos="7126666" algn="l"/>
                <a:tab pos="7541392" algn="l"/>
                <a:tab pos="7956118" algn="l"/>
                <a:tab pos="8370844" algn="l"/>
              </a:tabLst>
            </a:pPr>
            <a:endParaRPr lang="en-US" dirty="0"/>
          </a:p>
        </p:txBody>
      </p:sp>
      <p:pic>
        <p:nvPicPr>
          <p:cNvPr id="12291" name="Picture 3"/>
          <p:cNvPicPr>
            <a:picLocks noChangeAspect="1" noChangeArrowheads="1"/>
          </p:cNvPicPr>
          <p:nvPr/>
        </p:nvPicPr>
        <p:blipFill rotWithShape="1">
          <a:blip r:embed="rId3" cstate="print"/>
          <a:srcRect b="8005"/>
          <a:stretch/>
        </p:blipFill>
        <p:spPr bwMode="auto">
          <a:xfrm>
            <a:off x="2012426" y="2895600"/>
            <a:ext cx="5270294" cy="3201179"/>
          </a:xfrm>
          <a:prstGeom prst="rect">
            <a:avLst/>
          </a:prstGeom>
          <a:noFill/>
          <a:ln w="9525" cap="flat">
            <a:noFill/>
            <a:round/>
            <a:headEnd/>
            <a:tailEnd/>
          </a:ln>
          <a:effectLst/>
        </p:spPr>
      </p:pic>
    </p:spTree>
    <p:extLst>
      <p:ext uri="{BB962C8B-B14F-4D97-AF65-F5344CB8AC3E}">
        <p14:creationId xmlns:p14="http://schemas.microsoft.com/office/powerpoint/2010/main" val="344677906"/>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57200" y="152400"/>
            <a:ext cx="8229600" cy="1143000"/>
          </a:xfrm>
        </p:spPr>
        <p:txBody>
          <a:bodyPr>
            <a:noAutofit/>
          </a:bodyPr>
          <a:lstStyle/>
          <a:p>
            <a:r>
              <a:rPr lang="en-US" sz="5600" dirty="0"/>
              <a:t>(11.) Address health insurance/systems</a:t>
            </a:r>
            <a:endParaRPr lang="en-US" altLang="en-US" sz="5600" dirty="0">
              <a:effectLst>
                <a:outerShdw blurRad="38100" dist="38100" dir="2700000" algn="tl">
                  <a:srgbClr val="000000">
                    <a:alpha val="43137"/>
                  </a:srgbClr>
                </a:outerShdw>
              </a:effectLst>
            </a:endParaRPr>
          </a:p>
        </p:txBody>
      </p:sp>
      <p:pic>
        <p:nvPicPr>
          <p:cNvPr id="8195" name="Picture 12" descr="http://static.flickr.com/1317/763699141_5f9203dda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2971800"/>
            <a:ext cx="5943600" cy="357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Cloud Callout 33"/>
          <p:cNvSpPr/>
          <p:nvPr/>
        </p:nvSpPr>
        <p:spPr>
          <a:xfrm>
            <a:off x="6596920" y="1919990"/>
            <a:ext cx="2514600" cy="1447800"/>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dirty="0">
                <a:solidFill>
                  <a:srgbClr val="FFFFFF"/>
                </a:solidFill>
                <a:latin typeface="Tempus Sans ITC" pitchFamily="82" charset="0"/>
              </a:rPr>
              <a:t>How do I </a:t>
            </a:r>
          </a:p>
          <a:p>
            <a:pPr algn="ctr">
              <a:defRPr/>
            </a:pPr>
            <a:r>
              <a:rPr lang="en-US" sz="2400" dirty="0">
                <a:solidFill>
                  <a:srgbClr val="FFFFFF"/>
                </a:solidFill>
                <a:latin typeface="Tempus Sans ITC" pitchFamily="82" charset="0"/>
              </a:rPr>
              <a:t>stay well?</a:t>
            </a:r>
          </a:p>
        </p:txBody>
      </p:sp>
      <p:sp>
        <p:nvSpPr>
          <p:cNvPr id="35" name="Rectangular Callout 34"/>
          <p:cNvSpPr/>
          <p:nvPr/>
        </p:nvSpPr>
        <p:spPr>
          <a:xfrm>
            <a:off x="4953000" y="2131100"/>
            <a:ext cx="2057400" cy="1066800"/>
          </a:xfrm>
          <a:prstGeom prst="wedgeRectCallout">
            <a:avLst>
              <a:gd name="adj1" fmla="val -20833"/>
              <a:gd name="adj2" fmla="val 89101"/>
            </a:avLst>
          </a:prstGeom>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br>
              <a:rPr lang="en-US" sz="900" dirty="0">
                <a:solidFill>
                  <a:srgbClr val="FFFFFF"/>
                </a:solidFill>
                <a:latin typeface="Bodoni MT Black" pitchFamily="18" charset="0"/>
              </a:rPr>
            </a:br>
            <a:r>
              <a:rPr lang="en-US" sz="2000" dirty="0">
                <a:solidFill>
                  <a:srgbClr val="FFFFFF"/>
                </a:solidFill>
                <a:latin typeface="Bodoni MT Black" pitchFamily="18" charset="0"/>
              </a:rPr>
              <a:t>What’s an MCO?</a:t>
            </a:r>
          </a:p>
        </p:txBody>
      </p:sp>
      <p:sp>
        <p:nvSpPr>
          <p:cNvPr id="36" name="Rounded Rectangular Callout 35"/>
          <p:cNvSpPr/>
          <p:nvPr/>
        </p:nvSpPr>
        <p:spPr>
          <a:xfrm flipH="1">
            <a:off x="3429000" y="1520250"/>
            <a:ext cx="1905000" cy="1143000"/>
          </a:xfrm>
          <a:prstGeom prst="wedgeRoundRectCallout">
            <a:avLst>
              <a:gd name="adj1" fmla="val -19592"/>
              <a:gd name="adj2" fmla="val 79052"/>
              <a:gd name="adj3" fmla="val 16667"/>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en-US" sz="2400" b="1" dirty="0">
                <a:solidFill>
                  <a:srgbClr val="FFFFFF"/>
                </a:solidFill>
                <a:latin typeface="Poor Richard" pitchFamily="18" charset="0"/>
              </a:rPr>
              <a:t>Where do </a:t>
            </a:r>
          </a:p>
          <a:p>
            <a:pPr algn="ctr">
              <a:defRPr/>
            </a:pPr>
            <a:r>
              <a:rPr lang="en-US" sz="2400" b="1" dirty="0">
                <a:solidFill>
                  <a:srgbClr val="FFFFFF"/>
                </a:solidFill>
                <a:latin typeface="Poor Richard" pitchFamily="18" charset="0"/>
              </a:rPr>
              <a:t>I go?  </a:t>
            </a:r>
          </a:p>
        </p:txBody>
      </p:sp>
      <p:sp>
        <p:nvSpPr>
          <p:cNvPr id="37" name="Oval Callout 36"/>
          <p:cNvSpPr/>
          <p:nvPr/>
        </p:nvSpPr>
        <p:spPr>
          <a:xfrm>
            <a:off x="77450" y="2057400"/>
            <a:ext cx="1828800" cy="1219200"/>
          </a:xfrm>
          <a:prstGeom prst="wedgeEllipseCallout">
            <a:avLst>
              <a:gd name="adj1" fmla="val 32041"/>
              <a:gd name="adj2" fmla="val 72845"/>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br>
              <a:rPr lang="en-US" sz="1100" b="1" dirty="0">
                <a:solidFill>
                  <a:srgbClr val="FFFFFF"/>
                </a:solidFill>
                <a:latin typeface="Lucida Handwriting" pitchFamily="66" charset="0"/>
              </a:rPr>
            </a:br>
            <a:r>
              <a:rPr lang="en-US" b="1" dirty="0">
                <a:solidFill>
                  <a:srgbClr val="FFFFFF"/>
                </a:solidFill>
                <a:latin typeface="Lucida Handwriting" pitchFamily="66" charset="0"/>
              </a:rPr>
              <a:t>Who do I see?  </a:t>
            </a:r>
          </a:p>
        </p:txBody>
      </p:sp>
      <p:sp>
        <p:nvSpPr>
          <p:cNvPr id="38" name="Cloud Callout 37"/>
          <p:cNvSpPr/>
          <p:nvPr/>
        </p:nvSpPr>
        <p:spPr>
          <a:xfrm flipH="1">
            <a:off x="1661410" y="1823800"/>
            <a:ext cx="2286000" cy="1295400"/>
          </a:xfrm>
          <a:prstGeom prst="cloudCallout">
            <a:avLst>
              <a:gd name="adj1" fmla="val -16444"/>
              <a:gd name="adj2" fmla="val 84224"/>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sz="2400" dirty="0">
                <a:solidFill>
                  <a:srgbClr val="FFFFFF"/>
                </a:solidFill>
                <a:latin typeface="Impact" pitchFamily="34" charset="0"/>
              </a:rPr>
              <a:t>Where’s the ER?</a:t>
            </a:r>
          </a:p>
        </p:txBody>
      </p:sp>
    </p:spTree>
    <p:extLst>
      <p:ext uri="{BB962C8B-B14F-4D97-AF65-F5344CB8AC3E}">
        <p14:creationId xmlns:p14="http://schemas.microsoft.com/office/powerpoint/2010/main" val="140061788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(11.) Address health insurance/systems</a:t>
            </a:r>
          </a:p>
        </p:txBody>
      </p:sp>
      <p:sp>
        <p:nvSpPr>
          <p:cNvPr id="5" name="Rectangle 4"/>
          <p:cNvSpPr/>
          <p:nvPr/>
        </p:nvSpPr>
        <p:spPr>
          <a:xfrm>
            <a:off x="381000" y="1971368"/>
            <a:ext cx="4572000" cy="2431435"/>
          </a:xfrm>
          <a:prstGeom prst="rect">
            <a:avLst/>
          </a:prstGeom>
        </p:spPr>
        <p:txBody>
          <a:bodyPr>
            <a:spAutoFit/>
          </a:bodyPr>
          <a:lstStyle/>
          <a:p>
            <a:r>
              <a:rPr lang="en-US" sz="3200" b="1" dirty="0">
                <a:solidFill>
                  <a:srgbClr val="00B0F0"/>
                </a:solidFill>
              </a:rPr>
              <a:t>From Coverage to Care</a:t>
            </a:r>
          </a:p>
          <a:p>
            <a:endParaRPr lang="en-US" dirty="0">
              <a:solidFill>
                <a:srgbClr val="000000"/>
              </a:solidFill>
            </a:endParaRPr>
          </a:p>
          <a:p>
            <a:endParaRPr lang="en-US" dirty="0">
              <a:solidFill>
                <a:srgbClr val="000000"/>
              </a:solidFill>
            </a:endParaRPr>
          </a:p>
          <a:p>
            <a:endParaRPr lang="en-US" dirty="0">
              <a:solidFill>
                <a:srgbClr val="000000"/>
              </a:solidFill>
            </a:endParaRPr>
          </a:p>
          <a:p>
            <a:r>
              <a:rPr lang="en-US" sz="2400" dirty="0">
                <a:solidFill>
                  <a:srgbClr val="434342"/>
                </a:solidFill>
                <a:latin typeface="Arial" panose="020B0604020202020204" pitchFamily="34" charset="0"/>
                <a:cs typeface="Arial" panose="020B0604020202020204" pitchFamily="34" charset="0"/>
              </a:rPr>
              <a:t>Centers for Medicare and Medicaid Services</a:t>
            </a:r>
          </a:p>
          <a:p>
            <a:endParaRPr lang="en-US" dirty="0">
              <a:solidFill>
                <a:srgbClr val="000000"/>
              </a:solidFill>
            </a:endParaRPr>
          </a:p>
        </p:txBody>
      </p:sp>
      <p:pic>
        <p:nvPicPr>
          <p:cNvPr id="10244"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31288" t="5846" r="32459" b="9391"/>
          <a:stretch/>
        </p:blipFill>
        <p:spPr bwMode="auto">
          <a:xfrm>
            <a:off x="5257800" y="1562100"/>
            <a:ext cx="3547076" cy="51834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381000" y="5715000"/>
            <a:ext cx="4572000" cy="646331"/>
          </a:xfrm>
          <a:prstGeom prst="rect">
            <a:avLst/>
          </a:prstGeom>
        </p:spPr>
        <p:txBody>
          <a:bodyPr>
            <a:spAutoFit/>
          </a:bodyPr>
          <a:lstStyle/>
          <a:p>
            <a:r>
              <a:rPr lang="en-US" dirty="0">
                <a:solidFill>
                  <a:srgbClr val="434342"/>
                </a:solidFill>
              </a:rPr>
              <a:t>https://marketplace.cms.gov/technical-assistance-resources/c2c.html</a:t>
            </a:r>
          </a:p>
        </p:txBody>
      </p:sp>
    </p:spTree>
    <p:extLst>
      <p:ext uri="{BB962C8B-B14F-4D97-AF65-F5344CB8AC3E}">
        <p14:creationId xmlns:p14="http://schemas.microsoft.com/office/powerpoint/2010/main" val="256594790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38912" y="2819400"/>
            <a:ext cx="8247888" cy="3435096"/>
          </a:xfrm>
        </p:spPr>
        <p:txBody>
          <a:bodyPr>
            <a:normAutofit/>
          </a:bodyPr>
          <a:lstStyle/>
          <a:p>
            <a:pPr marL="0" lvl="2" indent="0" algn="ctr">
              <a:buClr>
                <a:schemeClr val="accent1"/>
              </a:buClr>
              <a:buSzPct val="75000"/>
              <a:buNone/>
            </a:pPr>
            <a:r>
              <a:rPr lang="en-US" sz="4600" b="1" dirty="0">
                <a:cs typeface="Arial" pitchFamily="34" charset="0"/>
              </a:rPr>
              <a:t>Culturally Effective Care :</a:t>
            </a:r>
          </a:p>
          <a:p>
            <a:pPr marL="0" lvl="2" indent="0" algn="ctr">
              <a:buClr>
                <a:schemeClr val="accent1"/>
              </a:buClr>
              <a:buSzPct val="75000"/>
              <a:buNone/>
            </a:pPr>
            <a:r>
              <a:rPr lang="en-US" sz="4600" b="1" dirty="0">
                <a:cs typeface="Arial" pitchFamily="34" charset="0"/>
              </a:rPr>
              <a:t>Language Access and Legal Requirements</a:t>
            </a:r>
            <a:endParaRPr lang="en-US" sz="4600" b="1" dirty="0"/>
          </a:p>
        </p:txBody>
      </p:sp>
    </p:spTree>
    <p:extLst>
      <p:ext uri="{BB962C8B-B14F-4D97-AF65-F5344CB8AC3E}">
        <p14:creationId xmlns:p14="http://schemas.microsoft.com/office/powerpoint/2010/main" val="347289625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defRPr/>
            </a:pPr>
            <a:r>
              <a:rPr lang="en-US" sz="5600" dirty="0"/>
              <a:t>Culturally Effective Care</a:t>
            </a:r>
          </a:p>
        </p:txBody>
      </p:sp>
      <p:sp>
        <p:nvSpPr>
          <p:cNvPr id="45059" name="Content Placeholder 2"/>
          <p:cNvSpPr>
            <a:spLocks noGrp="1"/>
          </p:cNvSpPr>
          <p:nvPr>
            <p:ph sz="quarter" idx="1"/>
          </p:nvPr>
        </p:nvSpPr>
        <p:spPr>
          <a:xfrm>
            <a:off x="301625" y="1527175"/>
            <a:ext cx="4359275" cy="4572000"/>
          </a:xfrm>
        </p:spPr>
        <p:txBody>
          <a:bodyPr/>
          <a:lstStyle/>
          <a:p>
            <a:endParaRPr lang="en-US" altLang="en-US" dirty="0"/>
          </a:p>
          <a:p>
            <a:endParaRPr lang="en-US" altLang="en-US" dirty="0"/>
          </a:p>
          <a:p>
            <a:pPr>
              <a:buClr>
                <a:schemeClr val="accent3"/>
              </a:buClr>
              <a:buSzPct val="100000"/>
              <a:buFont typeface="Wingdings" panose="05000000000000000000" pitchFamily="2" charset="2"/>
              <a:buChar char="§"/>
            </a:pPr>
            <a:r>
              <a:rPr lang="en-US" altLang="en-US" dirty="0"/>
              <a:t>Working with refugees and immigrants</a:t>
            </a:r>
          </a:p>
          <a:p>
            <a:pPr marL="801688" lvl="1" indent="-342900">
              <a:buSzPct val="100000"/>
              <a:buFont typeface="Arial" panose="020B0604020202020204" pitchFamily="34" charset="0"/>
              <a:buChar char="•"/>
            </a:pPr>
            <a:r>
              <a:rPr lang="en-US" altLang="en-US" dirty="0"/>
              <a:t>Language access</a:t>
            </a:r>
          </a:p>
          <a:p>
            <a:pPr marL="801688" lvl="1" indent="-342900">
              <a:buSzPct val="100000"/>
              <a:buFont typeface="Arial" panose="020B0604020202020204" pitchFamily="34" charset="0"/>
              <a:buChar char="•"/>
            </a:pPr>
            <a:r>
              <a:rPr lang="en-US" altLang="en-US" dirty="0"/>
              <a:t>Health literacy issues</a:t>
            </a:r>
          </a:p>
          <a:p>
            <a:pPr marL="801688" lvl="1" indent="-342900">
              <a:buSzPct val="100000"/>
              <a:buFont typeface="Arial" panose="020B0604020202020204" pitchFamily="34" charset="0"/>
              <a:buChar char="•"/>
            </a:pPr>
            <a:r>
              <a:rPr lang="en-US" altLang="en-US" dirty="0"/>
              <a:t>Additional challenges  </a:t>
            </a:r>
          </a:p>
        </p:txBody>
      </p:sp>
      <p:pic>
        <p:nvPicPr>
          <p:cNvPr id="45060"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60900" y="2971800"/>
            <a:ext cx="227330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1" name="Picture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657725" y="1524000"/>
            <a:ext cx="2733675"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2" name="Picture 4"/>
          <p:cNvPicPr>
            <a:picLocks noChangeAspect="1"/>
          </p:cNvPicPr>
          <p:nvPr/>
        </p:nvPicPr>
        <p:blipFill>
          <a:blip r:embed="rId5">
            <a:extLst>
              <a:ext uri="{28A0092B-C50C-407E-A947-70E740481C1C}">
                <a14:useLocalDpi xmlns:a14="http://schemas.microsoft.com/office/drawing/2010/main" val="0"/>
              </a:ext>
            </a:extLst>
          </a:blip>
          <a:srcRect l="-2" r="7097"/>
          <a:stretch>
            <a:fillRect/>
          </a:stretch>
        </p:blipFill>
        <p:spPr bwMode="auto">
          <a:xfrm>
            <a:off x="6781800" y="1508125"/>
            <a:ext cx="2193925" cy="374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3" name="Picture 2"/>
          <p:cNvPicPr>
            <a:picLocks noChangeAspect="1"/>
          </p:cNvPicPr>
          <p:nvPr/>
        </p:nvPicPr>
        <p:blipFill>
          <a:blip r:embed="rId6">
            <a:extLst>
              <a:ext uri="{28A0092B-C50C-407E-A947-70E740481C1C}">
                <a14:useLocalDpi xmlns:a14="http://schemas.microsoft.com/office/drawing/2010/main" val="0"/>
              </a:ext>
            </a:extLst>
          </a:blip>
          <a:srcRect r="35924"/>
          <a:stretch>
            <a:fillRect/>
          </a:stretch>
        </p:blipFill>
        <p:spPr bwMode="auto">
          <a:xfrm>
            <a:off x="6786563" y="4811713"/>
            <a:ext cx="2193925" cy="1893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8743567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533400" y="182880"/>
            <a:ext cx="8001000" cy="1188720"/>
          </a:xfrm>
        </p:spPr>
        <p:txBody>
          <a:bodyPr>
            <a:normAutofit/>
          </a:bodyPr>
          <a:lstStyle/>
          <a:p>
            <a:pPr marL="53975" eaLnBrk="1" hangingPunct="1">
              <a:defRPr/>
            </a:pPr>
            <a:r>
              <a:rPr lang="en-US" sz="5600" dirty="0"/>
              <a:t>Barriers to accessing care</a:t>
            </a:r>
          </a:p>
        </p:txBody>
      </p:sp>
      <p:sp>
        <p:nvSpPr>
          <p:cNvPr id="46083" name="Rectangle 3"/>
          <p:cNvSpPr>
            <a:spLocks noGrp="1" noChangeArrowheads="1"/>
          </p:cNvSpPr>
          <p:nvPr>
            <p:ph idx="1"/>
          </p:nvPr>
        </p:nvSpPr>
        <p:spPr>
          <a:xfrm>
            <a:off x="304800" y="1828800"/>
            <a:ext cx="8458200" cy="4419600"/>
          </a:xfrm>
        </p:spPr>
        <p:txBody>
          <a:bodyPr/>
          <a:lstStyle/>
          <a:p>
            <a:pPr eaLnBrk="1" hangingPunct="1">
              <a:lnSpc>
                <a:spcPct val="90000"/>
              </a:lnSpc>
              <a:spcAft>
                <a:spcPct val="15000"/>
              </a:spcAft>
              <a:buClr>
                <a:schemeClr val="accent3"/>
              </a:buClr>
              <a:buSzPct val="100000"/>
              <a:buFont typeface="Wingdings" panose="05000000000000000000" pitchFamily="2" charset="2"/>
              <a:buChar char="§"/>
            </a:pPr>
            <a:r>
              <a:rPr lang="en-US" altLang="en-US" sz="2800" dirty="0"/>
              <a:t>Language and Literacy</a:t>
            </a:r>
          </a:p>
          <a:p>
            <a:pPr eaLnBrk="1" hangingPunct="1">
              <a:lnSpc>
                <a:spcPct val="90000"/>
              </a:lnSpc>
              <a:spcAft>
                <a:spcPct val="15000"/>
              </a:spcAft>
              <a:buClr>
                <a:schemeClr val="accent3"/>
              </a:buClr>
              <a:buSzPct val="100000"/>
              <a:buFont typeface="Wingdings" panose="05000000000000000000" pitchFamily="2" charset="2"/>
              <a:buChar char="§"/>
            </a:pPr>
            <a:r>
              <a:rPr lang="en-US" altLang="en-US" sz="2800" dirty="0"/>
              <a:t>Knowledge of U.S. health care system</a:t>
            </a:r>
          </a:p>
          <a:p>
            <a:pPr eaLnBrk="1" hangingPunct="1">
              <a:lnSpc>
                <a:spcPct val="90000"/>
              </a:lnSpc>
              <a:spcAft>
                <a:spcPct val="15000"/>
              </a:spcAft>
              <a:buClr>
                <a:schemeClr val="accent3"/>
              </a:buClr>
              <a:buSzPct val="100000"/>
              <a:buFont typeface="Wingdings" panose="05000000000000000000" pitchFamily="2" charset="2"/>
              <a:buChar char="§"/>
            </a:pPr>
            <a:r>
              <a:rPr lang="en-US" altLang="en-US" sz="2800" dirty="0"/>
              <a:t>Distrust of Western medicine</a:t>
            </a:r>
          </a:p>
          <a:p>
            <a:pPr eaLnBrk="1" hangingPunct="1">
              <a:lnSpc>
                <a:spcPct val="90000"/>
              </a:lnSpc>
              <a:spcAft>
                <a:spcPct val="15000"/>
              </a:spcAft>
              <a:buClr>
                <a:schemeClr val="accent3"/>
              </a:buClr>
              <a:buSzPct val="100000"/>
              <a:buFont typeface="Wingdings" panose="05000000000000000000" pitchFamily="2" charset="2"/>
              <a:buChar char="§"/>
            </a:pPr>
            <a:r>
              <a:rPr lang="en-US" altLang="en-US" sz="2800" dirty="0"/>
              <a:t>Stigma about certain diseases</a:t>
            </a:r>
          </a:p>
          <a:p>
            <a:pPr eaLnBrk="1" hangingPunct="1">
              <a:lnSpc>
                <a:spcPct val="90000"/>
              </a:lnSpc>
              <a:spcAft>
                <a:spcPct val="15000"/>
              </a:spcAft>
              <a:buClr>
                <a:schemeClr val="accent3"/>
              </a:buClr>
              <a:buSzPct val="100000"/>
              <a:buFont typeface="Wingdings" panose="05000000000000000000" pitchFamily="2" charset="2"/>
              <a:buChar char="§"/>
            </a:pPr>
            <a:r>
              <a:rPr lang="en-US" altLang="en-US" sz="2800" dirty="0"/>
              <a:t>Large families  </a:t>
            </a:r>
            <a:r>
              <a:rPr lang="en-US" altLang="en-US" sz="2400" dirty="0"/>
              <a:t>(challenging to schedule)</a:t>
            </a:r>
          </a:p>
          <a:p>
            <a:pPr eaLnBrk="1" hangingPunct="1">
              <a:lnSpc>
                <a:spcPct val="90000"/>
              </a:lnSpc>
              <a:spcAft>
                <a:spcPct val="15000"/>
              </a:spcAft>
              <a:buClr>
                <a:schemeClr val="accent3"/>
              </a:buClr>
              <a:buSzPct val="100000"/>
              <a:buFont typeface="Wingdings" panose="05000000000000000000" pitchFamily="2" charset="2"/>
              <a:buChar char="§"/>
            </a:pPr>
            <a:r>
              <a:rPr lang="en-US" altLang="en-US" sz="2800" dirty="0"/>
              <a:t>Insurance </a:t>
            </a:r>
            <a:r>
              <a:rPr lang="en-US" altLang="en-US" sz="2400" dirty="0"/>
              <a:t>(for ongoing primary care and referrals)</a:t>
            </a:r>
          </a:p>
          <a:p>
            <a:pPr eaLnBrk="1" hangingPunct="1">
              <a:lnSpc>
                <a:spcPct val="90000"/>
              </a:lnSpc>
              <a:spcAft>
                <a:spcPct val="15000"/>
              </a:spcAft>
              <a:buClr>
                <a:schemeClr val="accent3"/>
              </a:buClr>
              <a:buSzPct val="100000"/>
              <a:buFont typeface="Wingdings" panose="05000000000000000000" pitchFamily="2" charset="2"/>
              <a:buChar char="§"/>
            </a:pPr>
            <a:r>
              <a:rPr lang="en-US" altLang="en-US" sz="2800" dirty="0"/>
              <a:t>Time </a:t>
            </a:r>
            <a:r>
              <a:rPr lang="en-US" altLang="en-US" sz="2400" dirty="0"/>
              <a:t>(many refugees work 2+ jobs to make ends meet)</a:t>
            </a:r>
          </a:p>
        </p:txBody>
      </p:sp>
      <p:sp>
        <p:nvSpPr>
          <p:cNvPr id="46084" name="Text Box 5"/>
          <p:cNvSpPr txBox="1">
            <a:spLocks noChangeArrowheads="1"/>
          </p:cNvSpPr>
          <p:nvPr/>
        </p:nvSpPr>
        <p:spPr bwMode="auto">
          <a:xfrm>
            <a:off x="4452938" y="6408738"/>
            <a:ext cx="44958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SzPct val="85000"/>
              <a:buFont typeface="Wingdings 2" pitchFamily="18" charset="2"/>
              <a:buChar char=""/>
              <a:defRPr sz="2700">
                <a:solidFill>
                  <a:schemeClr val="tx1"/>
                </a:solidFill>
                <a:latin typeface="Georgia" pitchFamily="18" charset="0"/>
              </a:defRPr>
            </a:lvl1pPr>
            <a:lvl2pPr marL="742950" indent="-285750" eaLnBrk="0" hangingPunct="0">
              <a:spcBef>
                <a:spcPct val="20000"/>
              </a:spcBef>
              <a:buClr>
                <a:schemeClr val="accent2"/>
              </a:buClr>
              <a:buSzPct val="70000"/>
              <a:buFont typeface="Wingdings" pitchFamily="2" charset="2"/>
              <a:buChar char=""/>
              <a:defRPr sz="2200">
                <a:solidFill>
                  <a:schemeClr val="tx2"/>
                </a:solidFill>
                <a:latin typeface="Georgia" pitchFamily="18" charset="0"/>
              </a:defRPr>
            </a:lvl2pPr>
            <a:lvl3pPr marL="1143000" indent="-228600" eaLnBrk="0" hangingPunct="0">
              <a:spcBef>
                <a:spcPct val="20000"/>
              </a:spcBef>
              <a:buClr>
                <a:srgbClr val="1B587C"/>
              </a:buClr>
              <a:buSzPct val="75000"/>
              <a:buFont typeface="Wingdings 2" pitchFamily="18" charset="2"/>
              <a:buChar char=""/>
              <a:defRPr sz="2000">
                <a:solidFill>
                  <a:schemeClr val="tx1"/>
                </a:solidFill>
                <a:latin typeface="Georgia" pitchFamily="18" charset="0"/>
              </a:defRPr>
            </a:lvl3pPr>
            <a:lvl4pPr marL="1600200" indent="-228600" eaLnBrk="0" hangingPunct="0">
              <a:spcBef>
                <a:spcPct val="20000"/>
              </a:spcBef>
              <a:buClr>
                <a:srgbClr val="4E8542"/>
              </a:buClr>
              <a:buSzPct val="70000"/>
              <a:buFont typeface="Wingdings" pitchFamily="2" charset="2"/>
              <a:buChar char=""/>
              <a:defRPr sz="2000">
                <a:solidFill>
                  <a:schemeClr val="tx2"/>
                </a:solidFill>
                <a:latin typeface="Georgia" pitchFamily="18" charset="0"/>
              </a:defRPr>
            </a:lvl4pPr>
            <a:lvl5pPr marL="2057400" indent="-228600" eaLnBrk="0" hangingPunct="0">
              <a:spcBef>
                <a:spcPct val="20000"/>
              </a:spcBef>
              <a:buClr>
                <a:srgbClr val="604878"/>
              </a:buClr>
              <a:buChar char="•"/>
              <a:defRPr>
                <a:solidFill>
                  <a:schemeClr val="tx1"/>
                </a:solidFill>
                <a:latin typeface="Georgia" pitchFamily="18" charset="0"/>
              </a:defRPr>
            </a:lvl5pPr>
            <a:lvl6pPr marL="2514600" indent="-228600" eaLnBrk="0" fontAlgn="base" hangingPunct="0">
              <a:spcBef>
                <a:spcPct val="20000"/>
              </a:spcBef>
              <a:spcAft>
                <a:spcPct val="0"/>
              </a:spcAft>
              <a:buClr>
                <a:srgbClr val="604878"/>
              </a:buClr>
              <a:buChar char="•"/>
              <a:defRPr>
                <a:solidFill>
                  <a:schemeClr val="tx1"/>
                </a:solidFill>
                <a:latin typeface="Georgia" pitchFamily="18" charset="0"/>
              </a:defRPr>
            </a:lvl6pPr>
            <a:lvl7pPr marL="2971800" indent="-228600" eaLnBrk="0" fontAlgn="base" hangingPunct="0">
              <a:spcBef>
                <a:spcPct val="20000"/>
              </a:spcBef>
              <a:spcAft>
                <a:spcPct val="0"/>
              </a:spcAft>
              <a:buClr>
                <a:srgbClr val="604878"/>
              </a:buClr>
              <a:buChar char="•"/>
              <a:defRPr>
                <a:solidFill>
                  <a:schemeClr val="tx1"/>
                </a:solidFill>
                <a:latin typeface="Georgia" pitchFamily="18" charset="0"/>
              </a:defRPr>
            </a:lvl7pPr>
            <a:lvl8pPr marL="3429000" indent="-228600" eaLnBrk="0" fontAlgn="base" hangingPunct="0">
              <a:spcBef>
                <a:spcPct val="20000"/>
              </a:spcBef>
              <a:spcAft>
                <a:spcPct val="0"/>
              </a:spcAft>
              <a:buClr>
                <a:srgbClr val="604878"/>
              </a:buClr>
              <a:buChar char="•"/>
              <a:defRPr>
                <a:solidFill>
                  <a:schemeClr val="tx1"/>
                </a:solidFill>
                <a:latin typeface="Georgia" pitchFamily="18" charset="0"/>
              </a:defRPr>
            </a:lvl8pPr>
            <a:lvl9pPr marL="3886200" indent="-228600" eaLnBrk="0" fontAlgn="base" hangingPunct="0">
              <a:spcBef>
                <a:spcPct val="20000"/>
              </a:spcBef>
              <a:spcAft>
                <a:spcPct val="0"/>
              </a:spcAft>
              <a:buClr>
                <a:srgbClr val="604878"/>
              </a:buClr>
              <a:buChar char="•"/>
              <a:defRPr>
                <a:solidFill>
                  <a:schemeClr val="tx1"/>
                </a:solidFill>
                <a:latin typeface="Georgia" pitchFamily="18" charset="0"/>
              </a:defRPr>
            </a:lvl9pPr>
          </a:lstStyle>
          <a:p>
            <a:pPr eaLnBrk="1" hangingPunct="1">
              <a:spcBef>
                <a:spcPct val="50000"/>
              </a:spcBef>
              <a:buClrTx/>
              <a:buSzTx/>
              <a:buFontTx/>
              <a:buNone/>
            </a:pPr>
            <a:r>
              <a:rPr lang="en-US" altLang="en-US" sz="1200" dirty="0">
                <a:solidFill>
                  <a:schemeClr val="tx2"/>
                </a:solidFill>
                <a:latin typeface="Rockwell" pitchFamily="18" charset="0"/>
                <a:ea typeface="MS PGothic" pitchFamily="34" charset="-128"/>
              </a:rPr>
              <a:t>Refugee Health Program, Minnesota Department of Health</a:t>
            </a:r>
          </a:p>
        </p:txBody>
      </p:sp>
    </p:spTree>
    <p:extLst>
      <p:ext uri="{BB962C8B-B14F-4D97-AF65-F5344CB8AC3E}">
        <p14:creationId xmlns:p14="http://schemas.microsoft.com/office/powerpoint/2010/main" val="3755548109"/>
      </p:ext>
    </p:extLst>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defRPr/>
            </a:pPr>
            <a:r>
              <a:rPr lang="en-US" sz="5600" dirty="0"/>
              <a:t>Legal protections</a:t>
            </a:r>
          </a:p>
        </p:txBody>
      </p:sp>
      <p:sp>
        <p:nvSpPr>
          <p:cNvPr id="47107" name="Content Placeholder 2"/>
          <p:cNvSpPr>
            <a:spLocks noGrp="1"/>
          </p:cNvSpPr>
          <p:nvPr>
            <p:ph sz="quarter" idx="1"/>
          </p:nvPr>
        </p:nvSpPr>
        <p:spPr>
          <a:xfrm>
            <a:off x="301625" y="1527175"/>
            <a:ext cx="8504238" cy="4721225"/>
          </a:xfrm>
        </p:spPr>
        <p:txBody>
          <a:bodyPr>
            <a:normAutofit lnSpcReduction="10000"/>
          </a:bodyPr>
          <a:lstStyle/>
          <a:p>
            <a:pPr>
              <a:buClr>
                <a:schemeClr val="accent3"/>
              </a:buClr>
              <a:buSzPct val="100000"/>
              <a:buFont typeface="Wingdings" panose="05000000000000000000" pitchFamily="2" charset="2"/>
              <a:buChar char="§"/>
            </a:pPr>
            <a:r>
              <a:rPr lang="en-US" altLang="en-US" sz="2400" dirty="0"/>
              <a:t>Civil Rights Act Title VI  (1964)</a:t>
            </a:r>
          </a:p>
          <a:p>
            <a:pPr marL="801688" lvl="1" indent="-342900">
              <a:spcBef>
                <a:spcPct val="0"/>
              </a:spcBef>
              <a:spcAft>
                <a:spcPts val="1000"/>
              </a:spcAft>
              <a:buSzPct val="100000"/>
              <a:buFont typeface="Arial" panose="020B0604020202020204" pitchFamily="34" charset="0"/>
              <a:buChar char="•"/>
            </a:pPr>
            <a:r>
              <a:rPr lang="en-US" altLang="en-US" sz="2000" dirty="0">
                <a:solidFill>
                  <a:schemeClr val="tx1"/>
                </a:solidFill>
              </a:rPr>
              <a:t>No person in the United States shall, on the ground of race, color or national origin, be excluded from participation in, be denied the benefits of, or be subjected to discrimination under any program or activity receiving federal financial assistance.</a:t>
            </a:r>
          </a:p>
          <a:p>
            <a:pPr>
              <a:buClr>
                <a:schemeClr val="accent3"/>
              </a:buClr>
              <a:buSzPct val="100000"/>
              <a:buFont typeface="Wingdings" panose="05000000000000000000" pitchFamily="2" charset="2"/>
              <a:buChar char="§"/>
            </a:pPr>
            <a:r>
              <a:rPr lang="en-US" altLang="en-US" sz="2400" dirty="0"/>
              <a:t>Executive Order 13166 "Improving Access to Services for Persons with Limited English Proficiency (LEP)" (2000)</a:t>
            </a:r>
          </a:p>
          <a:p>
            <a:pPr marL="801688" lvl="1" indent="-342900">
              <a:buSzPct val="100000"/>
              <a:buFont typeface="Arial" panose="020B0604020202020204" pitchFamily="34" charset="0"/>
              <a:buChar char="•"/>
            </a:pPr>
            <a:r>
              <a:rPr lang="en-US" altLang="en-US" sz="2000" dirty="0">
                <a:solidFill>
                  <a:schemeClr val="tx1"/>
                </a:solidFill>
              </a:rPr>
              <a:t>Federal agencies</a:t>
            </a:r>
          </a:p>
          <a:p>
            <a:pPr marL="1200150" lvl="2" indent="-285750">
              <a:spcBef>
                <a:spcPct val="0"/>
              </a:spcBef>
              <a:buClr>
                <a:srgbClr val="00B050"/>
              </a:buClr>
              <a:buSzPct val="100000"/>
              <a:buFont typeface="Wingdings" panose="05000000000000000000" pitchFamily="2" charset="2"/>
              <a:buChar char="v"/>
            </a:pPr>
            <a:r>
              <a:rPr lang="en-US" altLang="en-US" sz="1800" dirty="0"/>
              <a:t>Examine the services they provide</a:t>
            </a:r>
          </a:p>
          <a:p>
            <a:pPr marL="1200150" lvl="2" indent="-285750">
              <a:spcBef>
                <a:spcPct val="0"/>
              </a:spcBef>
              <a:buClr>
                <a:srgbClr val="00B050"/>
              </a:buClr>
              <a:buSzPct val="100000"/>
              <a:buFont typeface="Wingdings" panose="05000000000000000000" pitchFamily="2" charset="2"/>
              <a:buChar char="v"/>
            </a:pPr>
            <a:r>
              <a:rPr lang="en-US" altLang="en-US" sz="1800" dirty="0"/>
              <a:t>Identify any need for services to LEP persons</a:t>
            </a:r>
          </a:p>
          <a:p>
            <a:pPr marL="1200150" lvl="2" indent="-285750">
              <a:spcBef>
                <a:spcPct val="0"/>
              </a:spcBef>
              <a:spcAft>
                <a:spcPts val="600"/>
              </a:spcAft>
              <a:buClr>
                <a:srgbClr val="00B050"/>
              </a:buClr>
              <a:buSzPct val="100000"/>
              <a:buFont typeface="Wingdings" panose="05000000000000000000" pitchFamily="2" charset="2"/>
              <a:buChar char="v"/>
            </a:pPr>
            <a:r>
              <a:rPr lang="en-US" altLang="en-US" sz="1800" dirty="0"/>
              <a:t>Provide services so LEP persons have meaningful access</a:t>
            </a:r>
          </a:p>
          <a:p>
            <a:pPr marL="801688" lvl="1" indent="-342900">
              <a:buSzPct val="100000"/>
              <a:buFont typeface="Arial" panose="020B0604020202020204" pitchFamily="34" charset="0"/>
              <a:buChar char="•"/>
            </a:pPr>
            <a:r>
              <a:rPr lang="en-US" altLang="en-US" sz="2000" dirty="0">
                <a:solidFill>
                  <a:schemeClr val="tx1"/>
                </a:solidFill>
              </a:rPr>
              <a:t>Recipients of federal financial assistance</a:t>
            </a:r>
          </a:p>
          <a:p>
            <a:pPr marL="1143000" lvl="2">
              <a:spcBef>
                <a:spcPct val="0"/>
              </a:spcBef>
              <a:buClr>
                <a:srgbClr val="00B050"/>
              </a:buClr>
              <a:buSzPct val="100000"/>
              <a:buFont typeface="Wingdings" panose="05000000000000000000" pitchFamily="2" charset="2"/>
              <a:buChar char="v"/>
            </a:pPr>
            <a:r>
              <a:rPr lang="en-US" altLang="en-US" sz="1800" dirty="0"/>
              <a:t>Programs and activities normally provided in English are accessible to LEP persons</a:t>
            </a:r>
          </a:p>
          <a:p>
            <a:endParaRPr lang="en-US" altLang="en-US" dirty="0"/>
          </a:p>
        </p:txBody>
      </p:sp>
      <p:sp>
        <p:nvSpPr>
          <p:cNvPr id="47108" name="Text Box 5"/>
          <p:cNvSpPr txBox="1">
            <a:spLocks noChangeArrowheads="1"/>
          </p:cNvSpPr>
          <p:nvPr/>
        </p:nvSpPr>
        <p:spPr bwMode="auto">
          <a:xfrm>
            <a:off x="4452938" y="6408738"/>
            <a:ext cx="44958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SzPct val="85000"/>
              <a:buFont typeface="Wingdings 2" pitchFamily="18" charset="2"/>
              <a:buChar char=""/>
              <a:defRPr sz="2700">
                <a:solidFill>
                  <a:schemeClr val="tx1"/>
                </a:solidFill>
                <a:latin typeface="Georgia" pitchFamily="18" charset="0"/>
              </a:defRPr>
            </a:lvl1pPr>
            <a:lvl2pPr marL="742950" indent="-285750" eaLnBrk="0" hangingPunct="0">
              <a:spcBef>
                <a:spcPct val="20000"/>
              </a:spcBef>
              <a:buClr>
                <a:schemeClr val="accent2"/>
              </a:buClr>
              <a:buSzPct val="70000"/>
              <a:buFont typeface="Wingdings" pitchFamily="2" charset="2"/>
              <a:buChar char=""/>
              <a:defRPr sz="2200">
                <a:solidFill>
                  <a:schemeClr val="tx2"/>
                </a:solidFill>
                <a:latin typeface="Georgia" pitchFamily="18" charset="0"/>
              </a:defRPr>
            </a:lvl2pPr>
            <a:lvl3pPr marL="1143000" indent="-228600" eaLnBrk="0" hangingPunct="0">
              <a:spcBef>
                <a:spcPct val="20000"/>
              </a:spcBef>
              <a:buClr>
                <a:srgbClr val="1B587C"/>
              </a:buClr>
              <a:buSzPct val="75000"/>
              <a:buFont typeface="Wingdings 2" pitchFamily="18" charset="2"/>
              <a:buChar char=""/>
              <a:defRPr sz="2000">
                <a:solidFill>
                  <a:schemeClr val="tx1"/>
                </a:solidFill>
                <a:latin typeface="Georgia" pitchFamily="18" charset="0"/>
              </a:defRPr>
            </a:lvl3pPr>
            <a:lvl4pPr marL="1600200" indent="-228600" eaLnBrk="0" hangingPunct="0">
              <a:spcBef>
                <a:spcPct val="20000"/>
              </a:spcBef>
              <a:buClr>
                <a:srgbClr val="4E8542"/>
              </a:buClr>
              <a:buSzPct val="70000"/>
              <a:buFont typeface="Wingdings" pitchFamily="2" charset="2"/>
              <a:buChar char=""/>
              <a:defRPr sz="2000">
                <a:solidFill>
                  <a:schemeClr val="tx2"/>
                </a:solidFill>
                <a:latin typeface="Georgia" pitchFamily="18" charset="0"/>
              </a:defRPr>
            </a:lvl4pPr>
            <a:lvl5pPr marL="2057400" indent="-228600" eaLnBrk="0" hangingPunct="0">
              <a:spcBef>
                <a:spcPct val="20000"/>
              </a:spcBef>
              <a:buClr>
                <a:srgbClr val="604878"/>
              </a:buClr>
              <a:buChar char="•"/>
              <a:defRPr>
                <a:solidFill>
                  <a:schemeClr val="tx1"/>
                </a:solidFill>
                <a:latin typeface="Georgia" pitchFamily="18" charset="0"/>
              </a:defRPr>
            </a:lvl5pPr>
            <a:lvl6pPr marL="2514600" indent="-228600" eaLnBrk="0" fontAlgn="base" hangingPunct="0">
              <a:spcBef>
                <a:spcPct val="20000"/>
              </a:spcBef>
              <a:spcAft>
                <a:spcPct val="0"/>
              </a:spcAft>
              <a:buClr>
                <a:srgbClr val="604878"/>
              </a:buClr>
              <a:buChar char="•"/>
              <a:defRPr>
                <a:solidFill>
                  <a:schemeClr val="tx1"/>
                </a:solidFill>
                <a:latin typeface="Georgia" pitchFamily="18" charset="0"/>
              </a:defRPr>
            </a:lvl6pPr>
            <a:lvl7pPr marL="2971800" indent="-228600" eaLnBrk="0" fontAlgn="base" hangingPunct="0">
              <a:spcBef>
                <a:spcPct val="20000"/>
              </a:spcBef>
              <a:spcAft>
                <a:spcPct val="0"/>
              </a:spcAft>
              <a:buClr>
                <a:srgbClr val="604878"/>
              </a:buClr>
              <a:buChar char="•"/>
              <a:defRPr>
                <a:solidFill>
                  <a:schemeClr val="tx1"/>
                </a:solidFill>
                <a:latin typeface="Georgia" pitchFamily="18" charset="0"/>
              </a:defRPr>
            </a:lvl7pPr>
            <a:lvl8pPr marL="3429000" indent="-228600" eaLnBrk="0" fontAlgn="base" hangingPunct="0">
              <a:spcBef>
                <a:spcPct val="20000"/>
              </a:spcBef>
              <a:spcAft>
                <a:spcPct val="0"/>
              </a:spcAft>
              <a:buClr>
                <a:srgbClr val="604878"/>
              </a:buClr>
              <a:buChar char="•"/>
              <a:defRPr>
                <a:solidFill>
                  <a:schemeClr val="tx1"/>
                </a:solidFill>
                <a:latin typeface="Georgia" pitchFamily="18" charset="0"/>
              </a:defRPr>
            </a:lvl8pPr>
            <a:lvl9pPr marL="3886200" indent="-228600" eaLnBrk="0" fontAlgn="base" hangingPunct="0">
              <a:spcBef>
                <a:spcPct val="20000"/>
              </a:spcBef>
              <a:spcAft>
                <a:spcPct val="0"/>
              </a:spcAft>
              <a:buClr>
                <a:srgbClr val="604878"/>
              </a:buClr>
              <a:buChar char="•"/>
              <a:defRPr>
                <a:solidFill>
                  <a:schemeClr val="tx1"/>
                </a:solidFill>
                <a:latin typeface="Georgia" pitchFamily="18" charset="0"/>
              </a:defRPr>
            </a:lvl9pPr>
          </a:lstStyle>
          <a:p>
            <a:pPr eaLnBrk="1" hangingPunct="1">
              <a:spcBef>
                <a:spcPct val="50000"/>
              </a:spcBef>
              <a:buClrTx/>
              <a:buSzTx/>
              <a:buFontTx/>
              <a:buNone/>
            </a:pPr>
            <a:r>
              <a:rPr lang="en-US" altLang="en-US" sz="1200">
                <a:latin typeface="Rockwell" pitchFamily="18" charset="0"/>
                <a:ea typeface="MS PGothic" pitchFamily="34" charset="-128"/>
              </a:rPr>
              <a:t>Refugee Health Program, Minnesota Department of Health</a:t>
            </a:r>
          </a:p>
        </p:txBody>
      </p:sp>
    </p:spTree>
    <p:extLst>
      <p:ext uri="{BB962C8B-B14F-4D97-AF65-F5344CB8AC3E}">
        <p14:creationId xmlns:p14="http://schemas.microsoft.com/office/powerpoint/2010/main" val="21122496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600" dirty="0"/>
              <a:t>Challenges for patients</a:t>
            </a:r>
          </a:p>
        </p:txBody>
      </p:sp>
      <p:sp>
        <p:nvSpPr>
          <p:cNvPr id="3" name="Content Placeholder 2"/>
          <p:cNvSpPr>
            <a:spLocks noGrp="1"/>
          </p:cNvSpPr>
          <p:nvPr>
            <p:ph idx="1"/>
          </p:nvPr>
        </p:nvSpPr>
        <p:spPr>
          <a:xfrm>
            <a:off x="381000" y="2514600"/>
            <a:ext cx="8229600" cy="3475910"/>
          </a:xfrm>
        </p:spPr>
        <p:txBody>
          <a:bodyPr/>
          <a:lstStyle/>
          <a:p>
            <a:pPr marL="0" indent="0" algn="ctr">
              <a:spcAft>
                <a:spcPts val="800"/>
              </a:spcAft>
              <a:buNone/>
            </a:pPr>
            <a:r>
              <a:rPr lang="en-US" b="1" dirty="0"/>
              <a:t>You have a </a:t>
            </a:r>
            <a:r>
              <a:rPr lang="en-US" b="1" dirty="0">
                <a:solidFill>
                  <a:srgbClr val="00B0F0"/>
                </a:solidFill>
              </a:rPr>
              <a:t>1 in 10 </a:t>
            </a:r>
            <a:r>
              <a:rPr lang="en-US" b="1" dirty="0"/>
              <a:t>chance of having Disease A, and a </a:t>
            </a:r>
            <a:r>
              <a:rPr lang="en-US" b="1" dirty="0">
                <a:solidFill>
                  <a:schemeClr val="accent2"/>
                </a:solidFill>
              </a:rPr>
              <a:t>1 in 20 </a:t>
            </a:r>
            <a:r>
              <a:rPr lang="en-US" b="1" dirty="0"/>
              <a:t>chance of having Disease B in the next 10 years. </a:t>
            </a:r>
          </a:p>
          <a:p>
            <a:pPr marL="0" indent="0">
              <a:buNone/>
            </a:pPr>
            <a:endParaRPr lang="en-US" dirty="0"/>
          </a:p>
          <a:p>
            <a:endParaRPr lang="en-US" dirty="0"/>
          </a:p>
        </p:txBody>
      </p:sp>
      <p:sp>
        <p:nvSpPr>
          <p:cNvPr id="4" name="TextBox 3"/>
          <p:cNvSpPr txBox="1"/>
          <p:nvPr/>
        </p:nvSpPr>
        <p:spPr>
          <a:xfrm>
            <a:off x="6019800" y="6371510"/>
            <a:ext cx="2590800" cy="246221"/>
          </a:xfrm>
          <a:prstGeom prst="rect">
            <a:avLst/>
          </a:prstGeom>
          <a:noFill/>
        </p:spPr>
        <p:txBody>
          <a:bodyPr wrap="square" rtlCol="0">
            <a:spAutoFit/>
          </a:bodyPr>
          <a:lstStyle/>
          <a:p>
            <a:r>
              <a:rPr lang="en-US" sz="1000" dirty="0">
                <a:solidFill>
                  <a:srgbClr val="434342"/>
                </a:solidFill>
              </a:rPr>
              <a:t>SOURCE: http://www.healthed.com</a:t>
            </a:r>
          </a:p>
        </p:txBody>
      </p:sp>
      <p:pic>
        <p:nvPicPr>
          <p:cNvPr id="205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13199"/>
          <a:stretch/>
        </p:blipFill>
        <p:spPr bwMode="auto">
          <a:xfrm>
            <a:off x="2344970" y="3676341"/>
            <a:ext cx="4296920" cy="24803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7744942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a:xfrm>
            <a:off x="533400" y="236538"/>
            <a:ext cx="8077200" cy="1058862"/>
          </a:xfrm>
        </p:spPr>
        <p:txBody>
          <a:bodyPr>
            <a:normAutofit/>
          </a:bodyPr>
          <a:lstStyle/>
          <a:p>
            <a:r>
              <a:rPr lang="en-US" altLang="en-US" sz="5600" dirty="0"/>
              <a:t>What works               What doesn’t </a:t>
            </a:r>
            <a:endParaRPr lang="en-US" altLang="en-US" dirty="0"/>
          </a:p>
        </p:txBody>
      </p:sp>
      <p:sp>
        <p:nvSpPr>
          <p:cNvPr id="48131" name="Content Placeholder 2"/>
          <p:cNvSpPr>
            <a:spLocks noGrp="1"/>
          </p:cNvSpPr>
          <p:nvPr>
            <p:ph sz="half" idx="1"/>
          </p:nvPr>
        </p:nvSpPr>
        <p:spPr>
          <a:xfrm>
            <a:off x="228600" y="1600200"/>
            <a:ext cx="4267200" cy="4648200"/>
          </a:xfrm>
        </p:spPr>
        <p:txBody>
          <a:bodyPr>
            <a:normAutofit lnSpcReduction="10000"/>
          </a:bodyPr>
          <a:lstStyle/>
          <a:p>
            <a:pPr>
              <a:buClr>
                <a:srgbClr val="00B0F0"/>
              </a:buClr>
              <a:buSzPct val="100000"/>
              <a:buFont typeface="Wingdings" panose="05000000000000000000" pitchFamily="2" charset="2"/>
              <a:buChar char="§"/>
            </a:pPr>
            <a:r>
              <a:rPr lang="en-US" altLang="en-US" sz="2200" dirty="0">
                <a:ea typeface="MS PGothic" pitchFamily="34" charset="-128"/>
              </a:rPr>
              <a:t>Teach Back Method</a:t>
            </a:r>
          </a:p>
          <a:p>
            <a:pPr>
              <a:buClr>
                <a:srgbClr val="00B0F0"/>
              </a:buClr>
              <a:buSzPct val="100000"/>
              <a:buFont typeface="Wingdings" panose="05000000000000000000" pitchFamily="2" charset="2"/>
              <a:buChar char="§"/>
            </a:pPr>
            <a:r>
              <a:rPr lang="en-US" altLang="en-US" sz="2200" dirty="0">
                <a:ea typeface="MS PGothic" pitchFamily="34" charset="-128"/>
              </a:rPr>
              <a:t>Provider Education </a:t>
            </a:r>
          </a:p>
          <a:p>
            <a:pPr>
              <a:buClr>
                <a:srgbClr val="00B0F0"/>
              </a:buClr>
              <a:buSzPct val="100000"/>
              <a:buFont typeface="Wingdings" panose="05000000000000000000" pitchFamily="2" charset="2"/>
              <a:buChar char="§"/>
            </a:pPr>
            <a:r>
              <a:rPr lang="en-US" altLang="en-US" sz="2200" dirty="0">
                <a:ea typeface="MS PGothic" pitchFamily="34" charset="-128"/>
              </a:rPr>
              <a:t>Bi-lingual and/or bi-cultural staff </a:t>
            </a:r>
          </a:p>
          <a:p>
            <a:pPr>
              <a:buClr>
                <a:srgbClr val="00B0F0"/>
              </a:buClr>
              <a:buSzPct val="100000"/>
              <a:buFont typeface="Wingdings" panose="05000000000000000000" pitchFamily="2" charset="2"/>
              <a:buChar char="§"/>
            </a:pPr>
            <a:r>
              <a:rPr lang="en-US" altLang="en-US" sz="2200" dirty="0">
                <a:ea typeface="MS PGothic" pitchFamily="34" charset="-128"/>
              </a:rPr>
              <a:t>Patient education</a:t>
            </a:r>
          </a:p>
          <a:p>
            <a:pPr marL="801688" lvl="1" indent="-342900">
              <a:buSzPct val="100000"/>
              <a:buFont typeface="Arial" panose="020B0604020202020204" pitchFamily="34" charset="0"/>
              <a:buChar char="•"/>
            </a:pPr>
            <a:r>
              <a:rPr lang="en-US" altLang="en-US" sz="2000" dirty="0">
                <a:ea typeface="MS PGothic" pitchFamily="34" charset="-128"/>
              </a:rPr>
              <a:t>Clinic tours </a:t>
            </a:r>
          </a:p>
          <a:p>
            <a:pPr marL="801688" lvl="1" indent="-342900">
              <a:buSzPct val="100000"/>
              <a:buFont typeface="Arial" panose="020B0604020202020204" pitchFamily="34" charset="0"/>
              <a:buChar char="•"/>
            </a:pPr>
            <a:r>
              <a:rPr lang="en-US" altLang="en-US" sz="2000" dirty="0">
                <a:ea typeface="MS PGothic" pitchFamily="34" charset="-128"/>
              </a:rPr>
              <a:t>Written materials in native language  </a:t>
            </a:r>
          </a:p>
          <a:p>
            <a:pPr marL="801688" lvl="1" indent="-342900">
              <a:buSzPct val="100000"/>
              <a:buFont typeface="Arial" panose="020B0604020202020204" pitchFamily="34" charset="0"/>
              <a:buChar char="•"/>
            </a:pPr>
            <a:r>
              <a:rPr lang="en-US" altLang="en-US" sz="2000" dirty="0">
                <a:ea typeface="MS PGothic" pitchFamily="34" charset="-128"/>
              </a:rPr>
              <a:t>Videos in native language</a:t>
            </a:r>
          </a:p>
          <a:p>
            <a:pPr marL="801688" lvl="1" indent="-342900">
              <a:buSzPct val="100000"/>
              <a:buFont typeface="Arial" panose="020B0604020202020204" pitchFamily="34" charset="0"/>
              <a:buChar char="•"/>
            </a:pPr>
            <a:r>
              <a:rPr lang="en-US" altLang="en-US" sz="2000" dirty="0">
                <a:ea typeface="MS PGothic" pitchFamily="34" charset="-128"/>
              </a:rPr>
              <a:t>Audio tapes in native language</a:t>
            </a:r>
          </a:p>
          <a:p>
            <a:pPr marL="801688" lvl="1" indent="-342900">
              <a:buSzPct val="100000"/>
              <a:buFont typeface="Arial" panose="020B0604020202020204" pitchFamily="34" charset="0"/>
              <a:buChar char="•"/>
            </a:pPr>
            <a:r>
              <a:rPr lang="en-US" altLang="en-US" sz="2000" dirty="0">
                <a:ea typeface="MS PGothic" pitchFamily="34" charset="-128"/>
              </a:rPr>
              <a:t>Interactive slideshows</a:t>
            </a:r>
          </a:p>
          <a:p>
            <a:endParaRPr lang="en-US" altLang="en-US" dirty="0"/>
          </a:p>
        </p:txBody>
      </p:sp>
      <p:sp>
        <p:nvSpPr>
          <p:cNvPr id="48132" name="Content Placeholder 3"/>
          <p:cNvSpPr>
            <a:spLocks noGrp="1"/>
          </p:cNvSpPr>
          <p:nvPr>
            <p:ph sz="half" idx="2"/>
          </p:nvPr>
        </p:nvSpPr>
        <p:spPr>
          <a:xfrm>
            <a:off x="4800600" y="1600200"/>
            <a:ext cx="4038600" cy="4800600"/>
          </a:xfrm>
        </p:spPr>
        <p:txBody>
          <a:bodyPr>
            <a:normAutofit lnSpcReduction="10000"/>
          </a:bodyPr>
          <a:lstStyle/>
          <a:p>
            <a:pPr>
              <a:buClr>
                <a:schemeClr val="accent3"/>
              </a:buClr>
              <a:buSzPct val="100000"/>
              <a:buFont typeface="Wingdings" panose="05000000000000000000" pitchFamily="2" charset="2"/>
              <a:buChar char="§"/>
            </a:pPr>
            <a:r>
              <a:rPr lang="en-US" altLang="en-US" sz="2200" dirty="0">
                <a:ea typeface="MS PGothic" pitchFamily="34" charset="-128"/>
                <a:sym typeface="Wingdings" pitchFamily="2" charset="2"/>
              </a:rPr>
              <a:t>Assuming your patient…</a:t>
            </a:r>
          </a:p>
          <a:p>
            <a:pPr marL="801688" lvl="1" indent="-342900">
              <a:buSzPct val="100000"/>
              <a:buFont typeface="Arial" panose="020B0604020202020204" pitchFamily="34" charset="0"/>
              <a:buChar char="•"/>
            </a:pPr>
            <a:r>
              <a:rPr lang="en-US" altLang="en-US" sz="2000" dirty="0">
                <a:ea typeface="MS PGothic" pitchFamily="34" charset="-128"/>
                <a:sym typeface="Wingdings" pitchFamily="2" charset="2"/>
              </a:rPr>
              <a:t>understands or agrees with care model</a:t>
            </a:r>
          </a:p>
          <a:p>
            <a:pPr marL="801688" lvl="1" indent="-342900">
              <a:buSzPct val="100000"/>
              <a:buFont typeface="Arial" panose="020B0604020202020204" pitchFamily="34" charset="0"/>
              <a:buChar char="•"/>
            </a:pPr>
            <a:r>
              <a:rPr lang="en-US" altLang="en-US" sz="2000" dirty="0">
                <a:ea typeface="MS PGothic" pitchFamily="34" charset="-128"/>
                <a:sym typeface="Wingdings" pitchFamily="2" charset="2"/>
              </a:rPr>
              <a:t>understands diagnosis</a:t>
            </a:r>
          </a:p>
          <a:p>
            <a:pPr marL="801688" lvl="1" indent="-342900">
              <a:buSzPct val="100000"/>
              <a:buFont typeface="Arial" panose="020B0604020202020204" pitchFamily="34" charset="0"/>
              <a:buChar char="•"/>
            </a:pPr>
            <a:r>
              <a:rPr lang="en-US" altLang="en-US" sz="2000" dirty="0">
                <a:ea typeface="MS PGothic" pitchFamily="34" charset="-128"/>
                <a:sym typeface="Wingdings" pitchFamily="2" charset="2"/>
              </a:rPr>
              <a:t>will comply with treatment</a:t>
            </a:r>
            <a:endParaRPr lang="en-US" altLang="en-US" sz="2000" dirty="0">
              <a:ea typeface="MS PGothic" pitchFamily="34" charset="-128"/>
            </a:endParaRPr>
          </a:p>
          <a:p>
            <a:pPr>
              <a:buClr>
                <a:schemeClr val="accent3"/>
              </a:buClr>
              <a:buSzPct val="100000"/>
              <a:buFont typeface="Wingdings" panose="05000000000000000000" pitchFamily="2" charset="2"/>
              <a:buChar char="§"/>
            </a:pPr>
            <a:r>
              <a:rPr lang="en-US" altLang="en-US" sz="2200" dirty="0">
                <a:ea typeface="MS PGothic" pitchFamily="34" charset="-128"/>
                <a:sym typeface="Wingdings" pitchFamily="2" charset="2"/>
              </a:rPr>
              <a:t>Untrained interpreters or no interpreter</a:t>
            </a:r>
          </a:p>
          <a:p>
            <a:pPr>
              <a:buClr>
                <a:schemeClr val="accent3"/>
              </a:buClr>
              <a:buSzPct val="100000"/>
              <a:buFont typeface="Wingdings" panose="05000000000000000000" pitchFamily="2" charset="2"/>
              <a:buChar char="§"/>
            </a:pPr>
            <a:r>
              <a:rPr lang="en-US" altLang="en-US" sz="2200" dirty="0">
                <a:ea typeface="MS PGothic" pitchFamily="34" charset="-128"/>
              </a:rPr>
              <a:t>Patient education</a:t>
            </a:r>
          </a:p>
          <a:p>
            <a:pPr marL="801688" lvl="1" indent="-342900">
              <a:buSzPct val="100000"/>
              <a:buFont typeface="Arial" panose="020B0604020202020204" pitchFamily="34" charset="0"/>
              <a:buChar char="•"/>
            </a:pPr>
            <a:r>
              <a:rPr lang="en-US" altLang="en-US" sz="2000" dirty="0">
                <a:ea typeface="MS PGothic" pitchFamily="34" charset="-128"/>
              </a:rPr>
              <a:t>Written materials or medication instructions in English  </a:t>
            </a:r>
          </a:p>
          <a:p>
            <a:pPr marL="801688" lvl="1" indent="-342900">
              <a:buSzPct val="100000"/>
              <a:buFont typeface="Arial" panose="020B0604020202020204" pitchFamily="34" charset="0"/>
              <a:buChar char="•"/>
            </a:pPr>
            <a:r>
              <a:rPr lang="en-US" altLang="en-US" sz="2000" dirty="0">
                <a:ea typeface="MS PGothic" pitchFamily="34" charset="-128"/>
              </a:rPr>
              <a:t>Written materials without pictures</a:t>
            </a:r>
            <a:endParaRPr lang="en-US" altLang="en-US" sz="2000" dirty="0">
              <a:ea typeface="MS PGothic" pitchFamily="34" charset="-128"/>
              <a:sym typeface="Wingdings" pitchFamily="2" charset="2"/>
            </a:endParaRPr>
          </a:p>
          <a:p>
            <a:pPr marL="801688" lvl="1" indent="-342900">
              <a:buSzPct val="100000"/>
              <a:buFont typeface="Arial" panose="020B0604020202020204" pitchFamily="34" charset="0"/>
              <a:buChar char="•"/>
            </a:pPr>
            <a:r>
              <a:rPr lang="en-US" altLang="en-US" sz="2000" dirty="0">
                <a:ea typeface="MS PGothic" pitchFamily="34" charset="-128"/>
                <a:sym typeface="Wingdings" pitchFamily="2" charset="2"/>
              </a:rPr>
              <a:t>Videos in English</a:t>
            </a:r>
          </a:p>
          <a:p>
            <a:endParaRPr lang="en-US" altLang="en-US" dirty="0"/>
          </a:p>
        </p:txBody>
      </p:sp>
      <p:sp>
        <p:nvSpPr>
          <p:cNvPr id="48134" name="Text Box 5"/>
          <p:cNvSpPr txBox="1">
            <a:spLocks noChangeArrowheads="1"/>
          </p:cNvSpPr>
          <p:nvPr/>
        </p:nvSpPr>
        <p:spPr bwMode="auto">
          <a:xfrm>
            <a:off x="4452938" y="6408738"/>
            <a:ext cx="44958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SzPct val="85000"/>
              <a:buFont typeface="Wingdings 2" pitchFamily="18" charset="2"/>
              <a:buChar char=""/>
              <a:defRPr sz="2700">
                <a:solidFill>
                  <a:schemeClr val="tx1"/>
                </a:solidFill>
                <a:latin typeface="Georgia" pitchFamily="18" charset="0"/>
              </a:defRPr>
            </a:lvl1pPr>
            <a:lvl2pPr marL="742950" indent="-285750" eaLnBrk="0" hangingPunct="0">
              <a:spcBef>
                <a:spcPct val="20000"/>
              </a:spcBef>
              <a:buClr>
                <a:schemeClr val="accent2"/>
              </a:buClr>
              <a:buSzPct val="70000"/>
              <a:buFont typeface="Wingdings" pitchFamily="2" charset="2"/>
              <a:buChar char=""/>
              <a:defRPr sz="2200">
                <a:solidFill>
                  <a:schemeClr val="tx2"/>
                </a:solidFill>
                <a:latin typeface="Georgia" pitchFamily="18" charset="0"/>
              </a:defRPr>
            </a:lvl2pPr>
            <a:lvl3pPr marL="1143000" indent="-228600" eaLnBrk="0" hangingPunct="0">
              <a:spcBef>
                <a:spcPct val="20000"/>
              </a:spcBef>
              <a:buClr>
                <a:srgbClr val="1B587C"/>
              </a:buClr>
              <a:buSzPct val="75000"/>
              <a:buFont typeface="Wingdings 2" pitchFamily="18" charset="2"/>
              <a:buChar char=""/>
              <a:defRPr sz="2000">
                <a:solidFill>
                  <a:schemeClr val="tx1"/>
                </a:solidFill>
                <a:latin typeface="Georgia" pitchFamily="18" charset="0"/>
              </a:defRPr>
            </a:lvl3pPr>
            <a:lvl4pPr marL="1600200" indent="-228600" eaLnBrk="0" hangingPunct="0">
              <a:spcBef>
                <a:spcPct val="20000"/>
              </a:spcBef>
              <a:buClr>
                <a:srgbClr val="4E8542"/>
              </a:buClr>
              <a:buSzPct val="70000"/>
              <a:buFont typeface="Wingdings" pitchFamily="2" charset="2"/>
              <a:buChar char=""/>
              <a:defRPr sz="2000">
                <a:solidFill>
                  <a:schemeClr val="tx2"/>
                </a:solidFill>
                <a:latin typeface="Georgia" pitchFamily="18" charset="0"/>
              </a:defRPr>
            </a:lvl4pPr>
            <a:lvl5pPr marL="2057400" indent="-228600" eaLnBrk="0" hangingPunct="0">
              <a:spcBef>
                <a:spcPct val="20000"/>
              </a:spcBef>
              <a:buClr>
                <a:srgbClr val="604878"/>
              </a:buClr>
              <a:buChar char="•"/>
              <a:defRPr>
                <a:solidFill>
                  <a:schemeClr val="tx1"/>
                </a:solidFill>
                <a:latin typeface="Georgia" pitchFamily="18" charset="0"/>
              </a:defRPr>
            </a:lvl5pPr>
            <a:lvl6pPr marL="2514600" indent="-228600" eaLnBrk="0" fontAlgn="base" hangingPunct="0">
              <a:spcBef>
                <a:spcPct val="20000"/>
              </a:spcBef>
              <a:spcAft>
                <a:spcPct val="0"/>
              </a:spcAft>
              <a:buClr>
                <a:srgbClr val="604878"/>
              </a:buClr>
              <a:buChar char="•"/>
              <a:defRPr>
                <a:solidFill>
                  <a:schemeClr val="tx1"/>
                </a:solidFill>
                <a:latin typeface="Georgia" pitchFamily="18" charset="0"/>
              </a:defRPr>
            </a:lvl6pPr>
            <a:lvl7pPr marL="2971800" indent="-228600" eaLnBrk="0" fontAlgn="base" hangingPunct="0">
              <a:spcBef>
                <a:spcPct val="20000"/>
              </a:spcBef>
              <a:spcAft>
                <a:spcPct val="0"/>
              </a:spcAft>
              <a:buClr>
                <a:srgbClr val="604878"/>
              </a:buClr>
              <a:buChar char="•"/>
              <a:defRPr>
                <a:solidFill>
                  <a:schemeClr val="tx1"/>
                </a:solidFill>
                <a:latin typeface="Georgia" pitchFamily="18" charset="0"/>
              </a:defRPr>
            </a:lvl7pPr>
            <a:lvl8pPr marL="3429000" indent="-228600" eaLnBrk="0" fontAlgn="base" hangingPunct="0">
              <a:spcBef>
                <a:spcPct val="20000"/>
              </a:spcBef>
              <a:spcAft>
                <a:spcPct val="0"/>
              </a:spcAft>
              <a:buClr>
                <a:srgbClr val="604878"/>
              </a:buClr>
              <a:buChar char="•"/>
              <a:defRPr>
                <a:solidFill>
                  <a:schemeClr val="tx1"/>
                </a:solidFill>
                <a:latin typeface="Georgia" pitchFamily="18" charset="0"/>
              </a:defRPr>
            </a:lvl8pPr>
            <a:lvl9pPr marL="3886200" indent="-228600" eaLnBrk="0" fontAlgn="base" hangingPunct="0">
              <a:spcBef>
                <a:spcPct val="20000"/>
              </a:spcBef>
              <a:spcAft>
                <a:spcPct val="0"/>
              </a:spcAft>
              <a:buClr>
                <a:srgbClr val="604878"/>
              </a:buClr>
              <a:buChar char="•"/>
              <a:defRPr>
                <a:solidFill>
                  <a:schemeClr val="tx1"/>
                </a:solidFill>
                <a:latin typeface="Georgia" pitchFamily="18" charset="0"/>
              </a:defRPr>
            </a:lvl9pPr>
          </a:lstStyle>
          <a:p>
            <a:pPr eaLnBrk="1" hangingPunct="1">
              <a:spcBef>
                <a:spcPct val="50000"/>
              </a:spcBef>
              <a:buClrTx/>
              <a:buSzTx/>
              <a:buFontTx/>
              <a:buNone/>
            </a:pPr>
            <a:r>
              <a:rPr lang="en-US" altLang="en-US" sz="1200" dirty="0">
                <a:solidFill>
                  <a:schemeClr val="tx2"/>
                </a:solidFill>
                <a:latin typeface="Rockwell" pitchFamily="18" charset="0"/>
                <a:ea typeface="MS PGothic" pitchFamily="34" charset="-128"/>
              </a:rPr>
              <a:t>Refugee Health Program, Minnesota Department of Health</a:t>
            </a:r>
          </a:p>
        </p:txBody>
      </p:sp>
    </p:spTree>
    <p:extLst>
      <p:ext uri="{BB962C8B-B14F-4D97-AF65-F5344CB8AC3E}">
        <p14:creationId xmlns:p14="http://schemas.microsoft.com/office/powerpoint/2010/main" val="172329238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38912" y="2819400"/>
            <a:ext cx="8247888" cy="3435096"/>
          </a:xfrm>
        </p:spPr>
        <p:txBody>
          <a:bodyPr>
            <a:normAutofit/>
          </a:bodyPr>
          <a:lstStyle/>
          <a:p>
            <a:pPr marL="0" lvl="2" indent="0" algn="ctr">
              <a:buClr>
                <a:schemeClr val="accent1"/>
              </a:buClr>
              <a:buSzPct val="75000"/>
              <a:buNone/>
            </a:pPr>
            <a:r>
              <a:rPr lang="en-US" sz="4600" b="1" dirty="0">
                <a:cs typeface="Arial" pitchFamily="34" charset="0"/>
              </a:rPr>
              <a:t>Resources and Training Tools</a:t>
            </a:r>
            <a:endParaRPr lang="en-US" sz="4600" b="1" dirty="0"/>
          </a:p>
        </p:txBody>
      </p:sp>
    </p:spTree>
    <p:extLst>
      <p:ext uri="{BB962C8B-B14F-4D97-AF65-F5344CB8AC3E}">
        <p14:creationId xmlns:p14="http://schemas.microsoft.com/office/powerpoint/2010/main" val="37817807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Title 1"/>
          <p:cNvSpPr>
            <a:spLocks noGrp="1"/>
          </p:cNvSpPr>
          <p:nvPr>
            <p:ph type="title"/>
          </p:nvPr>
        </p:nvSpPr>
        <p:spPr/>
        <p:txBody>
          <a:bodyPr>
            <a:normAutofit/>
          </a:bodyPr>
          <a:lstStyle/>
          <a:p>
            <a:pPr eaLnBrk="1" hangingPunct="1"/>
            <a:r>
              <a:rPr lang="en-US" altLang="en-US" sz="5600" dirty="0">
                <a:solidFill>
                  <a:schemeClr val="bg1"/>
                </a:solidFill>
                <a:cs typeface="Arial" pitchFamily="34" charset="0"/>
              </a:rPr>
              <a:t>Resources</a:t>
            </a:r>
            <a:endParaRPr lang="en-US" altLang="en-US" sz="5600" dirty="0">
              <a:solidFill>
                <a:schemeClr val="bg1"/>
              </a:solidFill>
            </a:endParaRPr>
          </a:p>
        </p:txBody>
      </p:sp>
      <p:sp>
        <p:nvSpPr>
          <p:cNvPr id="18435" name="Content Placeholder 2"/>
          <p:cNvSpPr>
            <a:spLocks noGrp="1"/>
          </p:cNvSpPr>
          <p:nvPr>
            <p:ph sz="quarter" idx="1"/>
          </p:nvPr>
        </p:nvSpPr>
        <p:spPr>
          <a:xfrm>
            <a:off x="301625" y="1676400"/>
            <a:ext cx="8504238" cy="5029200"/>
          </a:xfrm>
        </p:spPr>
        <p:txBody>
          <a:bodyPr>
            <a:normAutofit fontScale="77500" lnSpcReduction="20000"/>
          </a:bodyPr>
          <a:lstStyle/>
          <a:p>
            <a:pPr marL="0" indent="0">
              <a:spcAft>
                <a:spcPts val="300"/>
              </a:spcAft>
              <a:buNone/>
              <a:defRPr/>
            </a:pPr>
            <a:r>
              <a:rPr lang="en-US" sz="2800" b="1" dirty="0">
                <a:cs typeface="Arial" pitchFamily="34" charset="0"/>
              </a:rPr>
              <a:t>Institute of Medicine – Roundtable on Health Literacy</a:t>
            </a:r>
            <a:endParaRPr lang="en-US" sz="2800" b="1" dirty="0"/>
          </a:p>
          <a:p>
            <a:pPr marL="787400" lvl="1" indent="-322263">
              <a:spcAft>
                <a:spcPts val="300"/>
              </a:spcAft>
              <a:buClr>
                <a:srgbClr val="00B0F0"/>
              </a:buClr>
              <a:buSzPct val="100000"/>
              <a:buFont typeface="Wingdings" panose="05000000000000000000" pitchFamily="2" charset="2"/>
              <a:buChar char="§"/>
              <a:defRPr/>
            </a:pPr>
            <a:r>
              <a:rPr lang="en-US" sz="2600" dirty="0"/>
              <a:t>http://iom.nationalacademies.org/Activities/PublicHealth/HealthLiteracy.aspx</a:t>
            </a:r>
            <a:endParaRPr lang="en-US" sz="2600" dirty="0">
              <a:cs typeface="Arial" pitchFamily="34" charset="0"/>
            </a:endParaRPr>
          </a:p>
          <a:p>
            <a:pPr marL="0" indent="0">
              <a:spcAft>
                <a:spcPts val="300"/>
              </a:spcAft>
              <a:buNone/>
              <a:defRPr/>
            </a:pPr>
            <a:endParaRPr lang="en-US" sz="1300" b="1" dirty="0"/>
          </a:p>
          <a:p>
            <a:pPr marL="0" indent="0">
              <a:spcAft>
                <a:spcPts val="300"/>
              </a:spcAft>
              <a:buNone/>
              <a:defRPr/>
            </a:pPr>
            <a:r>
              <a:rPr lang="en-US" sz="2800" b="1" dirty="0"/>
              <a:t>National Network of Libraries of Medicine</a:t>
            </a:r>
          </a:p>
          <a:p>
            <a:pPr marL="787400" lvl="1" indent="-322263">
              <a:spcAft>
                <a:spcPts val="300"/>
              </a:spcAft>
              <a:buClr>
                <a:srgbClr val="00B0F0"/>
              </a:buClr>
              <a:buSzPct val="100000"/>
              <a:buFont typeface="Wingdings" panose="05000000000000000000" pitchFamily="2" charset="2"/>
              <a:buChar char="§"/>
              <a:defRPr/>
            </a:pPr>
            <a:r>
              <a:rPr lang="en-US" sz="2600" dirty="0"/>
              <a:t>http://nnlm.gov/outreach/consumer/hlthlit.html</a:t>
            </a:r>
            <a:endParaRPr lang="en-US" sz="2600" dirty="0">
              <a:cs typeface="Arial" pitchFamily="34" charset="0"/>
            </a:endParaRPr>
          </a:p>
          <a:p>
            <a:pPr marL="0" indent="0">
              <a:spcAft>
                <a:spcPts val="300"/>
              </a:spcAft>
              <a:buNone/>
              <a:defRPr/>
            </a:pPr>
            <a:endParaRPr lang="en-US" sz="1300" b="1" dirty="0"/>
          </a:p>
          <a:p>
            <a:pPr marL="0" indent="0">
              <a:spcAft>
                <a:spcPts val="300"/>
              </a:spcAft>
              <a:buNone/>
              <a:defRPr/>
            </a:pPr>
            <a:r>
              <a:rPr lang="en-US" sz="2800" b="1" dirty="0"/>
              <a:t>Harvard University School of Public Health – Health Literacy Studies</a:t>
            </a:r>
          </a:p>
          <a:p>
            <a:pPr marL="787400" lvl="1" indent="-322263">
              <a:spcAft>
                <a:spcPts val="300"/>
              </a:spcAft>
              <a:buClr>
                <a:srgbClr val="00B0F0"/>
              </a:buClr>
              <a:buSzPct val="100000"/>
              <a:buFont typeface="Wingdings" panose="05000000000000000000" pitchFamily="2" charset="2"/>
              <a:buChar char="§"/>
              <a:defRPr/>
            </a:pPr>
            <a:r>
              <a:rPr lang="en-US" sz="2600" dirty="0"/>
              <a:t>https://www.hsph.harvard.edu/healthliteracy/</a:t>
            </a:r>
          </a:p>
          <a:p>
            <a:pPr marL="0" indent="0">
              <a:spcAft>
                <a:spcPts val="300"/>
              </a:spcAft>
              <a:buNone/>
              <a:defRPr/>
            </a:pPr>
            <a:endParaRPr lang="en-US" sz="1300" b="1" dirty="0"/>
          </a:p>
          <a:p>
            <a:pPr marL="0" indent="0">
              <a:spcAft>
                <a:spcPts val="300"/>
              </a:spcAft>
              <a:buNone/>
              <a:defRPr/>
            </a:pPr>
            <a:r>
              <a:rPr lang="en-US" sz="2800" b="1" dirty="0"/>
              <a:t>Institute for Healthcare Advancement</a:t>
            </a:r>
          </a:p>
          <a:p>
            <a:pPr marL="787400" lvl="1" indent="-322263">
              <a:spcAft>
                <a:spcPts val="300"/>
              </a:spcAft>
              <a:buClr>
                <a:srgbClr val="00B0F0"/>
              </a:buClr>
              <a:buSzPct val="100000"/>
              <a:buFont typeface="Wingdings" panose="05000000000000000000" pitchFamily="2" charset="2"/>
              <a:buChar char="§"/>
              <a:defRPr/>
            </a:pPr>
            <a:r>
              <a:rPr lang="en-US" sz="2600" dirty="0"/>
              <a:t>http://www.iha4health.org/health-literacy-resources/</a:t>
            </a:r>
          </a:p>
          <a:p>
            <a:pPr marL="0" indent="0">
              <a:spcAft>
                <a:spcPts val="300"/>
              </a:spcAft>
              <a:buNone/>
              <a:defRPr/>
            </a:pPr>
            <a:endParaRPr lang="en-US" sz="1300" b="1" dirty="0"/>
          </a:p>
          <a:p>
            <a:pPr marL="0" indent="0">
              <a:spcAft>
                <a:spcPts val="300"/>
              </a:spcAft>
              <a:buNone/>
              <a:defRPr/>
            </a:pPr>
            <a:r>
              <a:rPr lang="en-US" sz="2800" b="1" dirty="0"/>
              <a:t>Health Literacy Consulting </a:t>
            </a:r>
          </a:p>
          <a:p>
            <a:pPr marL="787400" lvl="1" indent="-322263">
              <a:spcAft>
                <a:spcPts val="300"/>
              </a:spcAft>
              <a:buClr>
                <a:srgbClr val="00B0F0"/>
              </a:buClr>
              <a:buSzPct val="100000"/>
              <a:buFont typeface="Wingdings" panose="05000000000000000000" pitchFamily="2" charset="2"/>
              <a:buChar char="§"/>
              <a:defRPr/>
            </a:pPr>
            <a:r>
              <a:rPr lang="en-US" sz="2600" dirty="0"/>
              <a:t>www.healthliteracy.com</a:t>
            </a:r>
          </a:p>
          <a:p>
            <a:pPr marL="0" indent="0">
              <a:spcAft>
                <a:spcPts val="300"/>
              </a:spcAft>
              <a:buNone/>
              <a:defRPr/>
            </a:pPr>
            <a:endParaRPr lang="en-US" sz="2600" dirty="0">
              <a:cs typeface="Arial" pitchFamily="34" charset="0"/>
            </a:endParaRPr>
          </a:p>
          <a:p>
            <a:pPr marL="1314450" lvl="2" indent="-457200">
              <a:spcAft>
                <a:spcPts val="300"/>
              </a:spcAft>
              <a:buClr>
                <a:srgbClr val="FF0000"/>
              </a:buClr>
              <a:buFont typeface="Courier New" panose="02070309020205020404" pitchFamily="49" charset="0"/>
              <a:buChar char="o"/>
              <a:defRPr/>
            </a:pPr>
            <a:endParaRPr lang="en-US" sz="2700" dirty="0">
              <a:solidFill>
                <a:schemeClr val="tx1"/>
              </a:solidFill>
              <a:cs typeface="Arial" pitchFamily="34" charset="0"/>
            </a:endParaRPr>
          </a:p>
          <a:p>
            <a:pPr marL="1314450" lvl="2" indent="-457200">
              <a:spcAft>
                <a:spcPts val="300"/>
              </a:spcAft>
              <a:buClr>
                <a:srgbClr val="FF0000"/>
              </a:buClr>
              <a:buFont typeface="Courier New" panose="02070309020205020404" pitchFamily="49" charset="0"/>
              <a:buChar char="o"/>
              <a:defRPr/>
            </a:pPr>
            <a:endParaRPr lang="en-US" sz="2700" dirty="0">
              <a:solidFill>
                <a:schemeClr val="tx1"/>
              </a:solidFill>
              <a:cs typeface="Arial" pitchFamily="34" charset="0"/>
            </a:endParaRPr>
          </a:p>
          <a:p>
            <a:pPr marL="548640" lvl="1" indent="-274320" eaLnBrk="1" fontAlgn="auto" hangingPunct="1">
              <a:spcAft>
                <a:spcPts val="300"/>
              </a:spcAft>
              <a:buFont typeface="Wingdings"/>
              <a:buChar char=""/>
              <a:defRPr/>
            </a:pPr>
            <a:endParaRPr lang="en-US" sz="1500" dirty="0">
              <a:solidFill>
                <a:srgbClr val="0070C0"/>
              </a:solidFill>
              <a:cs typeface="Arial" pitchFamily="34" charset="0"/>
            </a:endParaRPr>
          </a:p>
          <a:p>
            <a:pPr marL="274320" indent="-274320" eaLnBrk="1" fontAlgn="auto" hangingPunct="1">
              <a:spcAft>
                <a:spcPts val="300"/>
              </a:spcAft>
              <a:buFont typeface="Wingdings 2"/>
              <a:buChar char=""/>
              <a:defRPr/>
            </a:pPr>
            <a:endParaRPr lang="en-US" sz="2800" b="1" i="1" dirty="0">
              <a:cs typeface="Arial" pitchFamily="34" charset="0"/>
            </a:endParaRPr>
          </a:p>
        </p:txBody>
      </p:sp>
    </p:spTree>
    <p:extLst>
      <p:ext uri="{BB962C8B-B14F-4D97-AF65-F5344CB8AC3E}">
        <p14:creationId xmlns:p14="http://schemas.microsoft.com/office/powerpoint/2010/main" val="361933977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Title 1"/>
          <p:cNvSpPr>
            <a:spLocks noGrp="1"/>
          </p:cNvSpPr>
          <p:nvPr>
            <p:ph type="title"/>
          </p:nvPr>
        </p:nvSpPr>
        <p:spPr/>
        <p:txBody>
          <a:bodyPr>
            <a:normAutofit/>
          </a:bodyPr>
          <a:lstStyle/>
          <a:p>
            <a:pPr eaLnBrk="1" hangingPunct="1"/>
            <a:r>
              <a:rPr lang="en-US" altLang="en-US" sz="5600" dirty="0">
                <a:solidFill>
                  <a:schemeClr val="bg1"/>
                </a:solidFill>
                <a:cs typeface="Arial" pitchFamily="34" charset="0"/>
              </a:rPr>
              <a:t>Resources</a:t>
            </a:r>
            <a:endParaRPr lang="en-US" altLang="en-US" sz="5600" dirty="0">
              <a:solidFill>
                <a:schemeClr val="bg1"/>
              </a:solidFill>
            </a:endParaRPr>
          </a:p>
        </p:txBody>
      </p:sp>
      <p:sp>
        <p:nvSpPr>
          <p:cNvPr id="18435" name="Content Placeholder 2"/>
          <p:cNvSpPr>
            <a:spLocks noGrp="1"/>
          </p:cNvSpPr>
          <p:nvPr>
            <p:ph sz="quarter" idx="1"/>
          </p:nvPr>
        </p:nvSpPr>
        <p:spPr>
          <a:xfrm>
            <a:off x="301625" y="1676400"/>
            <a:ext cx="8504238" cy="4876800"/>
          </a:xfrm>
        </p:spPr>
        <p:txBody>
          <a:bodyPr>
            <a:normAutofit fontScale="70000" lnSpcReduction="20000"/>
          </a:bodyPr>
          <a:lstStyle/>
          <a:p>
            <a:pPr marL="0" indent="0" eaLnBrk="1" fontAlgn="auto" hangingPunct="1">
              <a:spcAft>
                <a:spcPts val="300"/>
              </a:spcAft>
              <a:buNone/>
              <a:defRPr/>
            </a:pPr>
            <a:r>
              <a:rPr lang="en-US" sz="3200" b="1" dirty="0"/>
              <a:t>US DHHS Health Resources and Services Administration</a:t>
            </a:r>
          </a:p>
          <a:p>
            <a:pPr marL="787400" lvl="1" indent="-322263">
              <a:spcAft>
                <a:spcPts val="300"/>
              </a:spcAft>
              <a:buClr>
                <a:srgbClr val="00B0F0"/>
              </a:buClr>
              <a:buSzPct val="100000"/>
              <a:buFont typeface="Wingdings" panose="05000000000000000000" pitchFamily="2" charset="2"/>
              <a:buChar char="§"/>
              <a:defRPr/>
            </a:pPr>
            <a:r>
              <a:rPr lang="en-US" sz="2900" dirty="0">
                <a:cs typeface="Arial" pitchFamily="34" charset="0"/>
              </a:rPr>
              <a:t>http://www.hrsa.gov/publichealth/healthliteracy/</a:t>
            </a:r>
          </a:p>
          <a:p>
            <a:pPr marL="1260475" lvl="2" indent="-346075">
              <a:spcAft>
                <a:spcPts val="300"/>
              </a:spcAft>
              <a:buClr>
                <a:srgbClr val="FF0000"/>
              </a:buClr>
              <a:buSzPct val="100000"/>
              <a:defRPr/>
            </a:pPr>
            <a:r>
              <a:rPr lang="en-US" sz="2900" dirty="0">
                <a:cs typeface="Arial" pitchFamily="34" charset="0"/>
              </a:rPr>
              <a:t>Effective Communication Tools for Healthcare Professionals (free)</a:t>
            </a:r>
          </a:p>
          <a:p>
            <a:pPr marL="914400" lvl="2" indent="0">
              <a:spcAft>
                <a:spcPts val="300"/>
              </a:spcAft>
              <a:buNone/>
              <a:defRPr/>
            </a:pPr>
            <a:endParaRPr lang="en-US" sz="2600" dirty="0">
              <a:cs typeface="Arial" pitchFamily="34" charset="0"/>
            </a:endParaRPr>
          </a:p>
          <a:p>
            <a:pPr marL="0" indent="0" eaLnBrk="1" fontAlgn="auto" hangingPunct="1">
              <a:spcAft>
                <a:spcPts val="300"/>
              </a:spcAft>
              <a:buNone/>
              <a:defRPr/>
            </a:pPr>
            <a:r>
              <a:rPr lang="en-US" sz="3200" b="1" dirty="0">
                <a:cs typeface="Arial" pitchFamily="34" charset="0"/>
              </a:rPr>
              <a:t>Centers for Disease Control</a:t>
            </a:r>
          </a:p>
          <a:p>
            <a:pPr marL="787400" lvl="1" indent="-322263">
              <a:spcAft>
                <a:spcPts val="300"/>
              </a:spcAft>
              <a:buClr>
                <a:schemeClr val="accent3"/>
              </a:buClr>
              <a:buSzPct val="100000"/>
              <a:buFont typeface="Wingdings" panose="05000000000000000000" pitchFamily="2" charset="2"/>
              <a:buChar char="§"/>
              <a:defRPr/>
            </a:pPr>
            <a:r>
              <a:rPr lang="en-US" sz="2900" dirty="0">
                <a:cs typeface="Arial" pitchFamily="34" charset="0"/>
              </a:rPr>
              <a:t>http://www.cdc.gov/healthliteracy/</a:t>
            </a:r>
          </a:p>
          <a:p>
            <a:pPr marL="1258888" lvl="2" indent="-344488">
              <a:spcAft>
                <a:spcPts val="300"/>
              </a:spcAft>
              <a:buClr>
                <a:srgbClr val="FF0000"/>
              </a:buClr>
              <a:buSzPct val="100000"/>
              <a:defRPr/>
            </a:pPr>
            <a:r>
              <a:rPr lang="en-US" sz="2900" dirty="0">
                <a:cs typeface="Arial" pitchFamily="34" charset="0"/>
              </a:rPr>
              <a:t>Overview, Writing, Using Numbers, Creating Lists/Charts/Graphs, Speaking (free)</a:t>
            </a:r>
          </a:p>
          <a:p>
            <a:pPr marL="1258888" lvl="2" indent="-344488">
              <a:spcAft>
                <a:spcPts val="300"/>
              </a:spcAft>
              <a:buClr>
                <a:srgbClr val="FF0000"/>
              </a:buClr>
              <a:buSzPct val="100000"/>
              <a:defRPr/>
            </a:pPr>
            <a:r>
              <a:rPr lang="en-US" sz="2900" dirty="0">
                <a:cs typeface="Arial" pitchFamily="34" charset="0"/>
              </a:rPr>
              <a:t>Health Literacy activities by state</a:t>
            </a:r>
          </a:p>
          <a:p>
            <a:pPr marL="0" indent="0">
              <a:spcAft>
                <a:spcPts val="300"/>
              </a:spcAft>
              <a:buNone/>
              <a:defRPr/>
            </a:pPr>
            <a:endParaRPr lang="en-US" sz="3200" dirty="0">
              <a:cs typeface="Arial" pitchFamily="34" charset="0"/>
            </a:endParaRPr>
          </a:p>
          <a:p>
            <a:pPr marL="0" indent="0">
              <a:spcAft>
                <a:spcPts val="300"/>
              </a:spcAft>
              <a:buNone/>
              <a:defRPr/>
            </a:pPr>
            <a:r>
              <a:rPr lang="en-US" sz="3200" b="1" dirty="0">
                <a:cs typeface="Arial" pitchFamily="34" charset="0"/>
              </a:rPr>
              <a:t>Health Literacy Kentucky</a:t>
            </a:r>
          </a:p>
          <a:p>
            <a:pPr marL="787400" lvl="1" indent="-322263">
              <a:spcAft>
                <a:spcPts val="300"/>
              </a:spcAft>
              <a:buClr>
                <a:srgbClr val="00B0F0"/>
              </a:buClr>
              <a:buSzPct val="100000"/>
              <a:buFont typeface="Wingdings" panose="05000000000000000000" pitchFamily="2" charset="2"/>
              <a:buChar char="§"/>
              <a:defRPr/>
            </a:pPr>
            <a:r>
              <a:rPr lang="en-US" sz="2900" dirty="0">
                <a:cs typeface="Arial" pitchFamily="34" charset="0"/>
              </a:rPr>
              <a:t>http://www.healthliteracyky.org</a:t>
            </a:r>
          </a:p>
          <a:p>
            <a:pPr marL="1257300" lvl="2" indent="-342900">
              <a:spcAft>
                <a:spcPts val="300"/>
              </a:spcAft>
              <a:buClr>
                <a:srgbClr val="FF0000"/>
              </a:buClr>
              <a:buSzPct val="100000"/>
              <a:defRPr/>
            </a:pPr>
            <a:r>
              <a:rPr lang="en-US" sz="2900" dirty="0">
                <a:cs typeface="Arial" pitchFamily="34" charset="0"/>
              </a:rPr>
              <a:t>Sessions from annual summits (free)</a:t>
            </a:r>
          </a:p>
          <a:p>
            <a:pPr marL="0" indent="0">
              <a:buNone/>
            </a:pPr>
            <a:endParaRPr lang="en-US" dirty="0"/>
          </a:p>
          <a:p>
            <a:pPr marL="914400" lvl="2" indent="0">
              <a:spcAft>
                <a:spcPts val="300"/>
              </a:spcAft>
              <a:buClr>
                <a:srgbClr val="FF0000"/>
              </a:buClr>
              <a:buSzPct val="100000"/>
              <a:buNone/>
              <a:defRPr/>
            </a:pPr>
            <a:endParaRPr lang="en-US" sz="2600" dirty="0">
              <a:cs typeface="Arial" pitchFamily="34" charset="0"/>
            </a:endParaRPr>
          </a:p>
          <a:p>
            <a:pPr marL="1314450" lvl="2" indent="-457200">
              <a:spcAft>
                <a:spcPts val="300"/>
              </a:spcAft>
              <a:buClr>
                <a:srgbClr val="FF0000"/>
              </a:buClr>
              <a:buFont typeface="Courier New" panose="02070309020205020404" pitchFamily="49" charset="0"/>
              <a:buChar char="o"/>
              <a:defRPr/>
            </a:pPr>
            <a:endParaRPr lang="en-US" sz="2700" dirty="0">
              <a:solidFill>
                <a:schemeClr val="tx1"/>
              </a:solidFill>
              <a:cs typeface="Arial" pitchFamily="34" charset="0"/>
            </a:endParaRPr>
          </a:p>
          <a:p>
            <a:pPr marL="1314450" lvl="2" indent="-457200">
              <a:spcAft>
                <a:spcPts val="300"/>
              </a:spcAft>
              <a:buClr>
                <a:srgbClr val="FF0000"/>
              </a:buClr>
              <a:buFont typeface="Courier New" panose="02070309020205020404" pitchFamily="49" charset="0"/>
              <a:buChar char="o"/>
              <a:defRPr/>
            </a:pPr>
            <a:endParaRPr lang="en-US" sz="2700" dirty="0">
              <a:solidFill>
                <a:schemeClr val="tx1"/>
              </a:solidFill>
              <a:cs typeface="Arial" pitchFamily="34" charset="0"/>
            </a:endParaRPr>
          </a:p>
          <a:p>
            <a:pPr marL="548640" lvl="1" indent="-274320" eaLnBrk="1" fontAlgn="auto" hangingPunct="1">
              <a:spcAft>
                <a:spcPts val="300"/>
              </a:spcAft>
              <a:buFont typeface="Wingdings"/>
              <a:buChar char=""/>
              <a:defRPr/>
            </a:pPr>
            <a:endParaRPr lang="en-US" sz="1500" dirty="0">
              <a:solidFill>
                <a:srgbClr val="0070C0"/>
              </a:solidFill>
              <a:cs typeface="Arial" pitchFamily="34" charset="0"/>
            </a:endParaRPr>
          </a:p>
          <a:p>
            <a:pPr marL="274320" indent="-274320" eaLnBrk="1" fontAlgn="auto" hangingPunct="1">
              <a:spcAft>
                <a:spcPts val="300"/>
              </a:spcAft>
              <a:buFont typeface="Wingdings 2"/>
              <a:buChar char=""/>
              <a:defRPr/>
            </a:pPr>
            <a:endParaRPr lang="en-US" sz="2800" b="1" i="1" dirty="0">
              <a:cs typeface="Arial" pitchFamily="34" charset="0"/>
            </a:endParaRPr>
          </a:p>
        </p:txBody>
      </p:sp>
    </p:spTree>
    <p:extLst>
      <p:ext uri="{BB962C8B-B14F-4D97-AF65-F5344CB8AC3E}">
        <p14:creationId xmlns:p14="http://schemas.microsoft.com/office/powerpoint/2010/main" val="354853291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Resources </a:t>
            </a:r>
          </a:p>
        </p:txBody>
      </p:sp>
      <p:sp>
        <p:nvSpPr>
          <p:cNvPr id="3" name="Content Placeholder 2"/>
          <p:cNvSpPr>
            <a:spLocks noGrp="1"/>
          </p:cNvSpPr>
          <p:nvPr>
            <p:ph idx="1"/>
          </p:nvPr>
        </p:nvSpPr>
        <p:spPr/>
        <p:txBody>
          <a:bodyPr/>
          <a:lstStyle/>
          <a:p>
            <a:pPr marL="0" indent="0">
              <a:spcAft>
                <a:spcPts val="300"/>
              </a:spcAft>
              <a:buNone/>
              <a:defRPr/>
            </a:pPr>
            <a:r>
              <a:rPr lang="en-US" sz="3200" b="1" dirty="0">
                <a:cs typeface="Arial" pitchFamily="34" charset="0"/>
              </a:rPr>
              <a:t>Health Literacy Kentucky</a:t>
            </a:r>
          </a:p>
          <a:p>
            <a:pPr marL="787400" lvl="1" indent="-322263">
              <a:spcAft>
                <a:spcPts val="300"/>
              </a:spcAft>
              <a:buClr>
                <a:srgbClr val="00B0F0"/>
              </a:buClr>
              <a:buSzPct val="100000"/>
              <a:buFont typeface="Wingdings" panose="05000000000000000000" pitchFamily="2" charset="2"/>
              <a:buChar char="§"/>
              <a:defRPr/>
            </a:pPr>
            <a:r>
              <a:rPr lang="en-US" sz="2900" dirty="0">
                <a:cs typeface="Arial" pitchFamily="34" charset="0"/>
              </a:rPr>
              <a:t>http://www.healthliteracyky.org</a:t>
            </a:r>
          </a:p>
          <a:p>
            <a:pPr marL="1257300" lvl="2" indent="-342900">
              <a:spcAft>
                <a:spcPts val="300"/>
              </a:spcAft>
              <a:buClr>
                <a:srgbClr val="FF0000"/>
              </a:buClr>
              <a:buSzPct val="100000"/>
              <a:defRPr/>
            </a:pPr>
            <a:r>
              <a:rPr lang="en-US" sz="2900" dirty="0">
                <a:cs typeface="Arial" pitchFamily="34" charset="0"/>
              </a:rPr>
              <a:t>Tools for Teaching</a:t>
            </a:r>
          </a:p>
          <a:p>
            <a:endParaRPr lang="en-US" dirty="0"/>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3762869"/>
            <a:ext cx="3319463" cy="248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19600" y="3404394"/>
            <a:ext cx="4398399"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3497671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3"/>
          <p:cNvSpPr>
            <a:spLocks noGrp="1" noChangeArrowheads="1"/>
          </p:cNvSpPr>
          <p:nvPr>
            <p:ph sz="quarter" idx="1"/>
          </p:nvPr>
        </p:nvSpPr>
        <p:spPr>
          <a:xfrm>
            <a:off x="381000" y="2362200"/>
            <a:ext cx="8534400" cy="3886200"/>
          </a:xfrm>
        </p:spPr>
        <p:txBody>
          <a:bodyPr>
            <a:normAutofit/>
          </a:bodyPr>
          <a:lstStyle/>
          <a:p>
            <a:pPr marL="465138" lvl="2" indent="0" eaLnBrk="1" fontAlgn="auto" hangingPunct="1">
              <a:spcAft>
                <a:spcPts val="0"/>
              </a:spcAft>
              <a:buClr>
                <a:schemeClr val="accent5"/>
              </a:buClr>
              <a:buSzPct val="70000"/>
              <a:buNone/>
              <a:defRPr/>
            </a:pPr>
            <a:r>
              <a:rPr lang="en-US" altLang="en-US" sz="2600" b="1" dirty="0"/>
              <a:t>Liz Edghill, Manager of Refugee and Immigrant Services</a:t>
            </a:r>
          </a:p>
          <a:p>
            <a:pPr marL="1139825" lvl="3" indent="-344488" eaLnBrk="1" fontAlgn="auto" hangingPunct="1">
              <a:spcAft>
                <a:spcPts val="0"/>
              </a:spcAft>
              <a:buClr>
                <a:schemeClr val="accent3"/>
              </a:buClr>
              <a:buFont typeface="Wingdings" panose="05000000000000000000" pitchFamily="2" charset="2"/>
              <a:buChar char="§"/>
              <a:defRPr/>
            </a:pPr>
            <a:r>
              <a:rPr lang="en-US" altLang="en-US" sz="2100" dirty="0"/>
              <a:t>(502) 744-6281</a:t>
            </a:r>
          </a:p>
          <a:p>
            <a:pPr marL="1139825" lvl="3" indent="-344488" eaLnBrk="1" fontAlgn="auto" hangingPunct="1">
              <a:spcAft>
                <a:spcPts val="0"/>
              </a:spcAft>
              <a:buClr>
                <a:schemeClr val="accent3"/>
              </a:buClr>
              <a:buFont typeface="Wingdings" panose="05000000000000000000" pitchFamily="2" charset="2"/>
              <a:buChar char="§"/>
              <a:defRPr/>
            </a:pPr>
            <a:r>
              <a:rPr lang="en-US" altLang="en-US" sz="2100" dirty="0"/>
              <a:t>eaedghill@fhclouisville.org</a:t>
            </a:r>
          </a:p>
          <a:p>
            <a:pPr marL="465138" lvl="3" indent="0" eaLnBrk="1" fontAlgn="auto" hangingPunct="1">
              <a:spcAft>
                <a:spcPts val="0"/>
              </a:spcAft>
              <a:buClr>
                <a:srgbClr val="00B050"/>
              </a:buClr>
              <a:buFont typeface="Arial" panose="020B0604020202020204" pitchFamily="34" charset="0"/>
              <a:buChar char="•"/>
              <a:defRPr/>
            </a:pPr>
            <a:endParaRPr lang="en-US" altLang="en-US" sz="2100" dirty="0"/>
          </a:p>
          <a:p>
            <a:pPr marL="465138" lvl="3" indent="0" eaLnBrk="1" fontAlgn="auto" hangingPunct="1">
              <a:spcAft>
                <a:spcPts val="0"/>
              </a:spcAft>
              <a:buClr>
                <a:srgbClr val="00B050"/>
              </a:buClr>
              <a:buNone/>
              <a:defRPr/>
            </a:pPr>
            <a:endParaRPr lang="en-US" altLang="en-US" sz="2100" dirty="0"/>
          </a:p>
          <a:p>
            <a:pPr marL="465138" lvl="2" indent="0" eaLnBrk="1" fontAlgn="auto" hangingPunct="1">
              <a:spcAft>
                <a:spcPts val="0"/>
              </a:spcAft>
              <a:buClr>
                <a:schemeClr val="accent5"/>
              </a:buClr>
              <a:buSzPct val="70000"/>
              <a:buNone/>
              <a:defRPr/>
            </a:pPr>
            <a:r>
              <a:rPr lang="en-US" altLang="en-US" sz="2600" b="1" dirty="0"/>
              <a:t>Kristin Munro-Leighton, Health Education Coordinator </a:t>
            </a:r>
            <a:endParaRPr lang="en-US" altLang="en-US" sz="2100" dirty="0"/>
          </a:p>
          <a:p>
            <a:pPr marL="1139825" lvl="3" indent="-346075" eaLnBrk="1" fontAlgn="auto" hangingPunct="1">
              <a:spcAft>
                <a:spcPts val="0"/>
              </a:spcAft>
              <a:buClr>
                <a:schemeClr val="accent3"/>
              </a:buClr>
              <a:buFont typeface="Wingdings" panose="05000000000000000000" pitchFamily="2" charset="2"/>
              <a:buChar char="§"/>
              <a:defRPr/>
            </a:pPr>
            <a:r>
              <a:rPr lang="en-US" altLang="en-US" sz="2100" dirty="0"/>
              <a:t>(502) 772-8588</a:t>
            </a:r>
          </a:p>
          <a:p>
            <a:pPr marL="1139825" lvl="3" indent="-346075" eaLnBrk="1" fontAlgn="auto" hangingPunct="1">
              <a:spcAft>
                <a:spcPts val="0"/>
              </a:spcAft>
              <a:buClr>
                <a:schemeClr val="accent3"/>
              </a:buClr>
              <a:buFont typeface="Wingdings" panose="05000000000000000000" pitchFamily="2" charset="2"/>
              <a:buChar char="§"/>
              <a:defRPr/>
            </a:pPr>
            <a:r>
              <a:rPr lang="en-US" altLang="en-US" sz="2100" dirty="0"/>
              <a:t>kmunroleighton@fhclouisville.org</a:t>
            </a:r>
          </a:p>
          <a:p>
            <a:pPr lvl="1" eaLnBrk="1" fontAlgn="auto" hangingPunct="1">
              <a:spcAft>
                <a:spcPts val="0"/>
              </a:spcAft>
              <a:buClr>
                <a:srgbClr val="FF0000"/>
              </a:buClr>
              <a:buFont typeface="Arial" panose="020B0604020202020204" pitchFamily="34" charset="0"/>
              <a:buChar char="•"/>
              <a:defRPr/>
            </a:pPr>
            <a:endParaRPr lang="en-US" altLang="en-US" sz="2500" dirty="0"/>
          </a:p>
          <a:p>
            <a:pPr eaLnBrk="1" fontAlgn="auto" hangingPunct="1">
              <a:spcAft>
                <a:spcPts val="0"/>
              </a:spcAft>
              <a:buClr>
                <a:srgbClr val="FF0000"/>
              </a:buClr>
              <a:buFont typeface="Arial" panose="020B0604020202020204" pitchFamily="34" charset="0"/>
              <a:buChar char="•"/>
              <a:defRPr/>
            </a:pPr>
            <a:endParaRPr lang="en-US" altLang="en-US" b="1" dirty="0">
              <a:solidFill>
                <a:srgbClr val="FFFF00"/>
              </a:solidFill>
            </a:endParaRPr>
          </a:p>
        </p:txBody>
      </p:sp>
      <p:sp>
        <p:nvSpPr>
          <p:cNvPr id="5" name="Title 1"/>
          <p:cNvSpPr>
            <a:spLocks noGrp="1"/>
          </p:cNvSpPr>
          <p:nvPr>
            <p:ph type="title"/>
          </p:nvPr>
        </p:nvSpPr>
        <p:spPr>
          <a:xfrm>
            <a:off x="457200" y="182880"/>
            <a:ext cx="8229600" cy="1111664"/>
          </a:xfrm>
        </p:spPr>
        <p:txBody>
          <a:bodyPr>
            <a:normAutofit/>
          </a:bodyPr>
          <a:lstStyle/>
          <a:p>
            <a:pPr eaLnBrk="1" hangingPunct="1"/>
            <a:r>
              <a:rPr lang="en-US" altLang="en-US" sz="5600" dirty="0">
                <a:solidFill>
                  <a:schemeClr val="bg1"/>
                </a:solidFill>
                <a:cs typeface="Arial" pitchFamily="34" charset="0"/>
              </a:rPr>
              <a:t>What questions do you have?</a:t>
            </a:r>
            <a:endParaRPr lang="en-US" altLang="en-US" sz="5600" dirty="0">
              <a:solidFill>
                <a:schemeClr val="bg1"/>
              </a:solidFill>
            </a:endParaRPr>
          </a:p>
        </p:txBody>
      </p:sp>
    </p:spTree>
    <p:extLst>
      <p:ext uri="{BB962C8B-B14F-4D97-AF65-F5344CB8AC3E}">
        <p14:creationId xmlns:p14="http://schemas.microsoft.com/office/powerpoint/2010/main" val="8940425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title"/>
          </p:nvPr>
        </p:nvSpPr>
        <p:spPr>
          <a:xfrm>
            <a:off x="457200" y="203200"/>
            <a:ext cx="8229600" cy="1143000"/>
          </a:xfrm>
        </p:spPr>
        <p:txBody>
          <a:bodyPr>
            <a:normAutofit/>
          </a:bodyPr>
          <a:lstStyle/>
          <a:p>
            <a:pPr>
              <a:lnSpc>
                <a:spcPts val="4400"/>
              </a:lnSpc>
              <a:defRPr/>
            </a:pPr>
            <a:r>
              <a:rPr lang="en-US" dirty="0"/>
              <a:t>Challenges for patients</a:t>
            </a:r>
            <a:endParaRPr lang="en-US" sz="3600" i="1" dirty="0">
              <a:cs typeface="Arial" pitchFamily="34" charset="0"/>
            </a:endParaRPr>
          </a:p>
        </p:txBody>
      </p:sp>
      <p:sp>
        <p:nvSpPr>
          <p:cNvPr id="3076" name="Rectangle 3"/>
          <p:cNvSpPr>
            <a:spLocks noGrp="1" noChangeArrowheads="1"/>
          </p:cNvSpPr>
          <p:nvPr>
            <p:ph idx="1"/>
          </p:nvPr>
        </p:nvSpPr>
        <p:spPr>
          <a:xfrm>
            <a:off x="457200" y="2362200"/>
            <a:ext cx="5100638" cy="2362200"/>
          </a:xfrm>
        </p:spPr>
        <p:txBody>
          <a:bodyPr>
            <a:normAutofit/>
          </a:bodyPr>
          <a:lstStyle/>
          <a:p>
            <a:pPr marL="0" indent="0" eaLnBrk="1" hangingPunct="1">
              <a:lnSpc>
                <a:spcPct val="80000"/>
              </a:lnSpc>
              <a:buNone/>
              <a:defRPr/>
            </a:pPr>
            <a:r>
              <a:rPr lang="en-US" b="1" dirty="0">
                <a:cs typeface="Arial" pitchFamily="34" charset="0"/>
              </a:rPr>
              <a:t>You drink this whole bottle of soda. </a:t>
            </a:r>
          </a:p>
          <a:p>
            <a:pPr marL="0" indent="0" eaLnBrk="1" hangingPunct="1">
              <a:lnSpc>
                <a:spcPct val="80000"/>
              </a:lnSpc>
              <a:buNone/>
              <a:defRPr/>
            </a:pPr>
            <a:r>
              <a:rPr lang="en-US" b="1" dirty="0">
                <a:cs typeface="Arial" pitchFamily="34" charset="0"/>
              </a:rPr>
              <a:t>How many grams of total carbohydrates does it contain? </a:t>
            </a:r>
          </a:p>
          <a:p>
            <a:pPr eaLnBrk="1" hangingPunct="1">
              <a:lnSpc>
                <a:spcPct val="80000"/>
              </a:lnSpc>
              <a:defRPr/>
            </a:pPr>
            <a:endParaRPr lang="en-US" sz="1000" dirty="0">
              <a:latin typeface="+mj-lt"/>
              <a:cs typeface="Arial" pitchFamily="34" charset="0"/>
            </a:endParaRPr>
          </a:p>
          <a:p>
            <a:pPr eaLnBrk="1" hangingPunct="1">
              <a:lnSpc>
                <a:spcPct val="80000"/>
              </a:lnSpc>
              <a:buFont typeface="Arial" charset="0"/>
              <a:buChar char="•"/>
              <a:defRPr/>
            </a:pPr>
            <a:endParaRPr lang="en-US" sz="2400" dirty="0">
              <a:latin typeface="+mj-lt"/>
            </a:endParaRPr>
          </a:p>
        </p:txBody>
      </p:sp>
      <p:sp>
        <p:nvSpPr>
          <p:cNvPr id="2053"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n-US" altLang="en-US">
              <a:solidFill>
                <a:srgbClr val="000000"/>
              </a:solidFill>
            </a:endParaRPr>
          </a:p>
        </p:txBody>
      </p:sp>
      <p:graphicFrame>
        <p:nvGraphicFramePr>
          <p:cNvPr id="2050" name="Object 2"/>
          <p:cNvGraphicFramePr>
            <a:graphicFrameLocks noChangeAspect="1"/>
          </p:cNvGraphicFramePr>
          <p:nvPr>
            <p:extLst>
              <p:ext uri="{D42A27DB-BD31-4B8C-83A1-F6EECF244321}">
                <p14:modId xmlns:p14="http://schemas.microsoft.com/office/powerpoint/2010/main" val="2261190437"/>
              </p:ext>
            </p:extLst>
          </p:nvPr>
        </p:nvGraphicFramePr>
        <p:xfrm>
          <a:off x="5715000" y="1607458"/>
          <a:ext cx="2979738" cy="4877220"/>
        </p:xfrm>
        <a:graphic>
          <a:graphicData uri="http://schemas.openxmlformats.org/presentationml/2006/ole">
            <mc:AlternateContent xmlns:mc="http://schemas.openxmlformats.org/markup-compatibility/2006">
              <mc:Choice xmlns:v="urn:schemas-microsoft-com:vml" Requires="v">
                <p:oleObj spid="_x0000_s1057" name="Photo Editor Photo" r:id="rId4" imgW="3600000" imgH="5819048" progId="">
                  <p:embed/>
                </p:oleObj>
              </mc:Choice>
              <mc:Fallback>
                <p:oleObj name="Photo Editor Photo" r:id="rId4" imgW="3600000" imgH="5819048"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l="16666" r="14583" b="15625"/>
                      <a:stretch>
                        <a:fillRect/>
                      </a:stretch>
                    </p:blipFill>
                    <p:spPr bwMode="auto">
                      <a:xfrm>
                        <a:off x="5715000" y="1607458"/>
                        <a:ext cx="2979738" cy="4877220"/>
                      </a:xfrm>
                      <a:prstGeom prst="rect">
                        <a:avLst/>
                      </a:prstGeom>
                      <a:noFill/>
                      <a:ln w="6350">
                        <a:solidFill>
                          <a:srgbClr val="000000"/>
                        </a:solidFill>
                        <a:miter lim="800000"/>
                        <a:headEnd/>
                        <a:tailEnd/>
                      </a:ln>
                    </p:spPr>
                  </p:pic>
                </p:oleObj>
              </mc:Fallback>
            </mc:AlternateContent>
          </a:graphicData>
        </a:graphic>
      </p:graphicFrame>
      <p:sp>
        <p:nvSpPr>
          <p:cNvPr id="3" name="TextBox 7"/>
          <p:cNvSpPr txBox="1">
            <a:spLocks noChangeArrowheads="1"/>
          </p:cNvSpPr>
          <p:nvPr/>
        </p:nvSpPr>
        <p:spPr bwMode="auto">
          <a:xfrm>
            <a:off x="304800" y="6369696"/>
            <a:ext cx="3233737" cy="307777"/>
          </a:xfrm>
          <a:prstGeom prst="rect">
            <a:avLst/>
          </a:prstGeom>
          <a:noFill/>
          <a:ln w="9525">
            <a:noFill/>
            <a:miter lim="800000"/>
            <a:headEnd/>
            <a:tailEnd/>
          </a:ln>
        </p:spPr>
        <p:txBody>
          <a:bodyPr wrap="square">
            <a:spAutoFit/>
          </a:bodyPr>
          <a:lstStyle/>
          <a:p>
            <a:pPr>
              <a:defRPr/>
            </a:pPr>
            <a:r>
              <a:rPr lang="en-US" sz="1400" dirty="0">
                <a:solidFill>
                  <a:srgbClr val="000000"/>
                </a:solidFill>
                <a:latin typeface="Bodoni MT Condensed"/>
              </a:rPr>
              <a:t> </a:t>
            </a:r>
            <a:r>
              <a:rPr lang="en-US" sz="1000" dirty="0">
                <a:solidFill>
                  <a:srgbClr val="000000"/>
                </a:solidFill>
              </a:rPr>
              <a:t>SOURCE: Rothman R, Am J Prev Med, 2006</a:t>
            </a:r>
          </a:p>
        </p:txBody>
      </p:sp>
    </p:spTree>
    <p:extLst>
      <p:ext uri="{BB962C8B-B14F-4D97-AF65-F5344CB8AC3E}">
        <p14:creationId xmlns:p14="http://schemas.microsoft.com/office/powerpoint/2010/main" val="2629072036"/>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600" dirty="0"/>
              <a:t>Challenges for patients</a:t>
            </a:r>
          </a:p>
        </p:txBody>
      </p:sp>
      <p:sp>
        <p:nvSpPr>
          <p:cNvPr id="3" name="Content Placeholder 2"/>
          <p:cNvSpPr>
            <a:spLocks noGrp="1"/>
          </p:cNvSpPr>
          <p:nvPr>
            <p:ph idx="1"/>
          </p:nvPr>
        </p:nvSpPr>
        <p:spPr>
          <a:xfrm>
            <a:off x="457200" y="1828800"/>
            <a:ext cx="8229600" cy="4542710"/>
          </a:xfrm>
        </p:spPr>
        <p:txBody>
          <a:bodyPr/>
          <a:lstStyle/>
          <a:p>
            <a:pPr marL="0" indent="0">
              <a:buNone/>
            </a:pPr>
            <a:endParaRPr lang="en-US" dirty="0"/>
          </a:p>
          <a:p>
            <a:pPr marL="0" indent="0" algn="ctr">
              <a:spcAft>
                <a:spcPts val="800"/>
              </a:spcAft>
              <a:buNone/>
            </a:pPr>
            <a:r>
              <a:rPr lang="en-US" b="1" dirty="0"/>
              <a:t>Take </a:t>
            </a:r>
            <a:r>
              <a:rPr lang="en-US" b="1" dirty="0">
                <a:solidFill>
                  <a:srgbClr val="00B050"/>
                </a:solidFill>
              </a:rPr>
              <a:t>2</a:t>
            </a:r>
            <a:r>
              <a:rPr lang="en-US" b="1" dirty="0"/>
              <a:t> tablets by mouth </a:t>
            </a:r>
            <a:r>
              <a:rPr lang="en-US" b="1" dirty="0">
                <a:solidFill>
                  <a:srgbClr val="00B0F0"/>
                </a:solidFill>
              </a:rPr>
              <a:t>twice</a:t>
            </a:r>
            <a:r>
              <a:rPr lang="en-US" b="1" dirty="0"/>
              <a:t> daily.</a:t>
            </a:r>
          </a:p>
          <a:p>
            <a:endParaRPr lang="en-US" dirty="0"/>
          </a:p>
        </p:txBody>
      </p:sp>
      <p:sp>
        <p:nvSpPr>
          <p:cNvPr id="4" name="TextBox 3"/>
          <p:cNvSpPr txBox="1"/>
          <p:nvPr/>
        </p:nvSpPr>
        <p:spPr>
          <a:xfrm>
            <a:off x="6019800" y="6371510"/>
            <a:ext cx="2590800" cy="246221"/>
          </a:xfrm>
          <a:prstGeom prst="rect">
            <a:avLst/>
          </a:prstGeom>
          <a:noFill/>
        </p:spPr>
        <p:txBody>
          <a:bodyPr wrap="square" rtlCol="0">
            <a:spAutoFit/>
          </a:bodyPr>
          <a:lstStyle/>
          <a:p>
            <a:r>
              <a:rPr lang="en-US" sz="1000" dirty="0">
                <a:solidFill>
                  <a:srgbClr val="434342"/>
                </a:solidFill>
              </a:rPr>
              <a:t>SOURCE: http://www.healthed.com</a:t>
            </a:r>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40900" y="2959529"/>
            <a:ext cx="4251195" cy="28316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5472331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ecatur">
  <a:themeElements>
    <a:clrScheme name="Angles">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Decatur">
      <a:majorFont>
        <a:latin typeface="Bodoni MT Condensed"/>
        <a:ea typeface=""/>
        <a:cs typeface=""/>
        <a:font script="Grek" typeface="Times New Roman"/>
        <a:font script="Cyrl" typeface="Times New Roman"/>
        <a:font script="Jpan" typeface="HG明朝E"/>
        <a:font script="Hang" typeface="HY목각파임B"/>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catur">
      <a:fillStyleLst>
        <a:solidFill>
          <a:schemeClr val="phClr"/>
        </a:solidFill>
        <a:gradFill rotWithShape="1">
          <a:gsLst>
            <a:gs pos="0">
              <a:schemeClr val="phClr">
                <a:tint val="90000"/>
                <a:satMod val="110000"/>
              </a:schemeClr>
            </a:gs>
            <a:gs pos="47500">
              <a:schemeClr val="phClr">
                <a:tint val="53000"/>
                <a:satMod val="120000"/>
              </a:schemeClr>
            </a:gs>
            <a:gs pos="58500">
              <a:schemeClr val="phClr">
                <a:tint val="53000"/>
                <a:satMod val="120000"/>
              </a:schemeClr>
            </a:gs>
            <a:gs pos="100000">
              <a:schemeClr val="phClr">
                <a:tint val="90000"/>
                <a:satMod val="110000"/>
              </a:schemeClr>
            </a:gs>
          </a:gsLst>
          <a:lin ang="3600000" scaled="1"/>
        </a:gradFill>
        <a:gradFill rotWithShape="1">
          <a:gsLst>
            <a:gs pos="0">
              <a:schemeClr val="phClr">
                <a:shade val="54000"/>
                <a:satMod val="105000"/>
              </a:schemeClr>
            </a:gs>
            <a:gs pos="47500">
              <a:schemeClr val="phClr">
                <a:shade val="88000"/>
                <a:satMod val="105000"/>
              </a:schemeClr>
            </a:gs>
            <a:gs pos="58500">
              <a:schemeClr val="phClr">
                <a:shade val="88000"/>
                <a:satMod val="105000"/>
              </a:schemeClr>
            </a:gs>
            <a:gs pos="100000">
              <a:schemeClr val="phClr">
                <a:shade val="54000"/>
                <a:satMod val="105000"/>
              </a:schemeClr>
            </a:gs>
          </a:gsLst>
          <a:lin ang="3600000" scaled="1"/>
        </a:gradFill>
      </a:fillStyleLst>
      <a:lnStyleLst>
        <a:ln w="10000" cap="flat" cmpd="sng" algn="ctr">
          <a:solidFill>
            <a:schemeClr val="phClr"/>
          </a:solidFill>
          <a:prstDash val="solid"/>
        </a:ln>
        <a:ln w="2825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3600000" algn="r" rotWithShape="0">
              <a:srgbClr val="000000">
                <a:alpha val="30000"/>
              </a:srgbClr>
            </a:outerShdw>
          </a:effectLst>
        </a:effectStyle>
        <a:effectStyle>
          <a:effectLst>
            <a:outerShdw blurRad="63500" dist="25400" dir="3600000" algn="r" rotWithShape="0">
              <a:srgbClr val="000000">
                <a:alpha val="36000"/>
              </a:srgbClr>
            </a:outerShdw>
          </a:effectLst>
          <a:scene3d>
            <a:camera prst="orthographicFront">
              <a:rot lat="0" lon="0" rev="0"/>
            </a:camera>
            <a:lightRig rig="harsh" dir="tl">
              <a:rot lat="0" lon="0" rev="9000000"/>
            </a:lightRig>
          </a:scene3d>
          <a:sp3d prstMaterial="flat">
            <a:bevelT w="38100" h="50800" prst="softRound"/>
          </a:sp3d>
        </a:effectStyle>
        <a:effectStyle>
          <a:effectLst>
            <a:outerShdw blurRad="76200" dist="38100" dir="3600000" algn="r" rotWithShape="0">
              <a:srgbClr val="000000">
                <a:alpha val="60000"/>
              </a:srgbClr>
            </a:outerShdw>
          </a:effectLst>
          <a:scene3d>
            <a:camera prst="orthographicFront">
              <a:rot lat="0" lon="0" rev="0"/>
            </a:camera>
            <a:lightRig rig="harsh" dir="tl">
              <a:rot lat="0" lon="0" rev="9000000"/>
            </a:lightRig>
          </a:scene3d>
          <a:sp3d contourW="44450" prstMaterial="flat">
            <a:bevelT w="38100" h="50800" prst="softRound"/>
            <a:contourClr>
              <a:schemeClr val="phClr">
                <a:tint val="5"/>
                <a:satMod val="130000"/>
              </a:schemeClr>
            </a:contourClr>
          </a:sp3d>
        </a:effectStyle>
      </a:effectStyleLst>
      <a:bgFillStyleLst>
        <a:solidFill>
          <a:schemeClr val="phClr"/>
        </a:solidFill>
        <a:gradFill rotWithShape="1">
          <a:gsLst>
            <a:gs pos="0">
              <a:schemeClr val="phClr">
                <a:tint val="100000"/>
                <a:shade val="52000"/>
                <a:satMod val="105000"/>
              </a:schemeClr>
            </a:gs>
            <a:gs pos="47500">
              <a:schemeClr val="phClr">
                <a:tint val="90000"/>
                <a:shade val="89000"/>
                <a:satMod val="105000"/>
              </a:schemeClr>
            </a:gs>
            <a:gs pos="58500">
              <a:schemeClr val="phClr">
                <a:tint val="85000"/>
                <a:shade val="89000"/>
                <a:satMod val="105000"/>
              </a:schemeClr>
            </a:gs>
            <a:gs pos="100000">
              <a:schemeClr val="phClr">
                <a:tint val="100000"/>
                <a:shade val="52000"/>
                <a:satMod val="105000"/>
              </a:schemeClr>
            </a:gs>
          </a:gsLst>
          <a:lin ang="3600000" scaled="0"/>
        </a:gradFill>
        <a:blipFill rotWithShape="1">
          <a:blip xmlns:r="http://schemas.openxmlformats.org/officeDocument/2006/relationships" r:embed="rId1">
            <a:duotone>
              <a:schemeClr val="phClr">
                <a:tint val="98000"/>
              </a:schemeClr>
              <a:schemeClr val="phClr">
                <a:shade val="85000"/>
                <a:satMod val="120000"/>
              </a:schemeClr>
            </a:duotone>
          </a:blip>
          <a:tile tx="0" ty="0" sx="52000" sy="5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Decatur</Template>
  <TotalTime>2194</TotalTime>
  <Words>7043</Words>
  <Application>Microsoft Office PowerPoint</Application>
  <PresentationFormat>On-screen Show (4:3)</PresentationFormat>
  <Paragraphs>873</Paragraphs>
  <Slides>75</Slides>
  <Notes>75</Notes>
  <HiddenSlides>0</HiddenSlides>
  <MMClips>3</MMClips>
  <ScaleCrop>false</ScaleCrop>
  <HeadingPairs>
    <vt:vector size="8" baseType="variant">
      <vt:variant>
        <vt:lpstr>Fonts Used</vt:lpstr>
      </vt:variant>
      <vt:variant>
        <vt:i4>19</vt:i4>
      </vt:variant>
      <vt:variant>
        <vt:lpstr>Theme</vt:lpstr>
      </vt:variant>
      <vt:variant>
        <vt:i4>1</vt:i4>
      </vt:variant>
      <vt:variant>
        <vt:lpstr>Embedded OLE Servers</vt:lpstr>
      </vt:variant>
      <vt:variant>
        <vt:i4>1</vt:i4>
      </vt:variant>
      <vt:variant>
        <vt:lpstr>Slide Titles</vt:lpstr>
      </vt:variant>
      <vt:variant>
        <vt:i4>75</vt:i4>
      </vt:variant>
    </vt:vector>
  </HeadingPairs>
  <TitlesOfParts>
    <vt:vector size="96" baseType="lpstr">
      <vt:lpstr>ＭＳ Ｐゴシック</vt:lpstr>
      <vt:lpstr>ＭＳ Ｐゴシック</vt:lpstr>
      <vt:lpstr>Arial</vt:lpstr>
      <vt:lpstr>Arial Unicode MS</vt:lpstr>
      <vt:lpstr>Bodoni MT Black</vt:lpstr>
      <vt:lpstr>Bodoni MT Condensed</vt:lpstr>
      <vt:lpstr>Calibri</vt:lpstr>
      <vt:lpstr>Constantia</vt:lpstr>
      <vt:lpstr>Courier New</vt:lpstr>
      <vt:lpstr>Franklin Gothic Book</vt:lpstr>
      <vt:lpstr>Impact</vt:lpstr>
      <vt:lpstr>Lucida Handwriting</vt:lpstr>
      <vt:lpstr>Monotype Sorts</vt:lpstr>
      <vt:lpstr>Poor Richard</vt:lpstr>
      <vt:lpstr>Rockwell</vt:lpstr>
      <vt:lpstr>Tempus Sans ITC</vt:lpstr>
      <vt:lpstr>Times New Roman</vt:lpstr>
      <vt:lpstr>Wingdings</vt:lpstr>
      <vt:lpstr>Wingdings 2</vt:lpstr>
      <vt:lpstr>Decatur</vt:lpstr>
      <vt:lpstr>Photo Editor Photo</vt:lpstr>
      <vt:lpstr>PowerPoint Presentation</vt:lpstr>
      <vt:lpstr>Today’s objectives</vt:lpstr>
      <vt:lpstr>PowerPoint Presentation</vt:lpstr>
      <vt:lpstr>What is health literacy?</vt:lpstr>
      <vt:lpstr>Health literacy is required to…</vt:lpstr>
      <vt:lpstr>Challenges for patients</vt:lpstr>
      <vt:lpstr>Challenges for patients</vt:lpstr>
      <vt:lpstr>Challenges for patients</vt:lpstr>
      <vt:lpstr>Challenges for patients</vt:lpstr>
      <vt:lpstr>PowerPoint Presentation</vt:lpstr>
      <vt:lpstr>Challenges for patients</vt:lpstr>
      <vt:lpstr>The costs of low health literacy</vt:lpstr>
      <vt:lpstr>Health literacy data</vt:lpstr>
      <vt:lpstr>Patients at highest risk</vt:lpstr>
      <vt:lpstr>Patients at highest risk</vt:lpstr>
      <vt:lpstr>Patients at highest risk</vt:lpstr>
      <vt:lpstr>PowerPoint Presentation</vt:lpstr>
      <vt:lpstr>Increased focus on health literacy</vt:lpstr>
      <vt:lpstr>PowerPoint Presentation</vt:lpstr>
      <vt:lpstr>Increased focus on health literacy</vt:lpstr>
      <vt:lpstr>PowerPoint Presentation</vt:lpstr>
      <vt:lpstr>Increased focus on health literacy</vt:lpstr>
      <vt:lpstr>Increased focus on health literacy</vt:lpstr>
      <vt:lpstr>What can we do?</vt:lpstr>
      <vt:lpstr>1. Use universal precautions</vt:lpstr>
      <vt:lpstr>PowerPoint Presentation</vt:lpstr>
      <vt:lpstr>PowerPoint Presentation</vt:lpstr>
      <vt:lpstr>PowerPoint Presentation</vt:lpstr>
      <vt:lpstr>3. Use clear written communication</vt:lpstr>
      <vt:lpstr>3. Use clear written communication</vt:lpstr>
      <vt:lpstr>3. Use clear written communication</vt:lpstr>
      <vt:lpstr>3. Use clear written communication</vt:lpstr>
      <vt:lpstr>4. Encourage questions</vt:lpstr>
      <vt:lpstr>4. Encourage questions</vt:lpstr>
      <vt:lpstr>4. Encourage questions</vt:lpstr>
      <vt:lpstr>4. Encourage questions</vt:lpstr>
      <vt:lpstr>5. Discuss medications clearly</vt:lpstr>
      <vt:lpstr>5. Discuss medications clearly</vt:lpstr>
      <vt:lpstr>5. Discuss medications clearly</vt:lpstr>
      <vt:lpstr>5. Discuss medications clearly</vt:lpstr>
      <vt:lpstr>5. Discuss medications clearly</vt:lpstr>
      <vt:lpstr>5. Discuss medications clearly</vt:lpstr>
      <vt:lpstr>6. Promote reliable sources</vt:lpstr>
      <vt:lpstr>PowerPoint Presentation</vt:lpstr>
      <vt:lpstr>PowerPoint Presentation</vt:lpstr>
      <vt:lpstr>PowerPoint Presentation</vt:lpstr>
      <vt:lpstr>7. Use the Teach-Back Method</vt:lpstr>
      <vt:lpstr>7. Use the Teach-Back Method</vt:lpstr>
      <vt:lpstr>7. Use the Teach-Back Method</vt:lpstr>
      <vt:lpstr>7. Use the Teach-Back Method</vt:lpstr>
      <vt:lpstr>7. Use the Teach-Back Method</vt:lpstr>
      <vt:lpstr>7. Use the Teach-Back Method</vt:lpstr>
      <vt:lpstr>Teach-Back Activity</vt:lpstr>
      <vt:lpstr>Teach-Back Activity</vt:lpstr>
      <vt:lpstr>PowerPoint Presentation</vt:lpstr>
      <vt:lpstr>8. Assess your practice/facility</vt:lpstr>
      <vt:lpstr>8. Assess your practice/facility</vt:lpstr>
      <vt:lpstr>8. Assess your practice/facility</vt:lpstr>
      <vt:lpstr>9. Make it policy</vt:lpstr>
      <vt:lpstr>9. Make it policy</vt:lpstr>
      <vt:lpstr>9. Make it policy</vt:lpstr>
      <vt:lpstr>10. Link to performance measures</vt:lpstr>
      <vt:lpstr>(11.) Address health insurance/systems</vt:lpstr>
      <vt:lpstr>(11.) Address health insurance/systems</vt:lpstr>
      <vt:lpstr>(11.) Address health insurance/systems</vt:lpstr>
      <vt:lpstr>PowerPoint Presentation</vt:lpstr>
      <vt:lpstr>Culturally Effective Care</vt:lpstr>
      <vt:lpstr>Barriers to accessing care</vt:lpstr>
      <vt:lpstr>Legal protections</vt:lpstr>
      <vt:lpstr>What works               What doesn’t </vt:lpstr>
      <vt:lpstr>PowerPoint Presentation</vt:lpstr>
      <vt:lpstr>Resources</vt:lpstr>
      <vt:lpstr>Resources</vt:lpstr>
      <vt:lpstr>Resources </vt:lpstr>
      <vt:lpstr>What questions do you have?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Health Literacy</dc:title>
  <dc:creator>eaedghill</dc:creator>
  <cp:lastModifiedBy>Elizabeth A. Edghill</cp:lastModifiedBy>
  <cp:revision>138</cp:revision>
  <cp:lastPrinted>2017-02-03T19:34:14Z</cp:lastPrinted>
  <dcterms:created xsi:type="dcterms:W3CDTF">2014-07-11T21:56:40Z</dcterms:created>
  <dcterms:modified xsi:type="dcterms:W3CDTF">2020-02-10T14:40:29Z</dcterms:modified>
</cp:coreProperties>
</file>